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1" r:id="rId3"/>
    <p:sldId id="263" r:id="rId4"/>
    <p:sldId id="264"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57"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F4092-6D05-46A1-926C-C30F10C48A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B8A41F-9FF8-478C-B30C-5C3DE03AA0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59D1F6-C7AD-4963-9488-9016E15A1FF5}"/>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5" name="Footer Placeholder 4">
            <a:extLst>
              <a:ext uri="{FF2B5EF4-FFF2-40B4-BE49-F238E27FC236}">
                <a16:creationId xmlns:a16="http://schemas.microsoft.com/office/drawing/2014/main" id="{013CC5DC-B074-42DC-9897-7103DF471A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235B9-8795-43E5-90B1-6F6A56B51921}"/>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3293577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BC4E-4C60-49CD-AE5B-4B7D5BDD2D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FC9FF7-7A77-41DC-BA90-B05A742D38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80364-2AF7-4124-8026-BC852CC8FB7E}"/>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5" name="Footer Placeholder 4">
            <a:extLst>
              <a:ext uri="{FF2B5EF4-FFF2-40B4-BE49-F238E27FC236}">
                <a16:creationId xmlns:a16="http://schemas.microsoft.com/office/drawing/2014/main" id="{15DD2955-C627-482A-A166-5EA2B5577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B9510-3D47-4051-AE33-7DDA40EDD798}"/>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598557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1E82FC-F75E-4345-8838-AAEE2A70A6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5AEA79-2CFD-41F2-A82F-2E01FE19B1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6A316-4057-4682-B576-7B6241C8A779}"/>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5" name="Footer Placeholder 4">
            <a:extLst>
              <a:ext uri="{FF2B5EF4-FFF2-40B4-BE49-F238E27FC236}">
                <a16:creationId xmlns:a16="http://schemas.microsoft.com/office/drawing/2014/main" id="{059F3DE4-F737-4AF0-9BCB-7E5B8AC33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52CDE-06B0-4854-9981-453CBDCE679D}"/>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3405094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D463-BEB6-4C20-9EA3-9AB3DBAA11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1A5BB0-6813-4B3C-A3C1-7EB22B0206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5B352-73EF-4001-8FEE-52D979B107E7}"/>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5" name="Footer Placeholder 4">
            <a:extLst>
              <a:ext uri="{FF2B5EF4-FFF2-40B4-BE49-F238E27FC236}">
                <a16:creationId xmlns:a16="http://schemas.microsoft.com/office/drawing/2014/main" id="{048D467B-52B9-4334-8E19-A18B0376F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E4053F-18D3-46A2-9444-4BD1380D8CE1}"/>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1399730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FFFB-72D6-40E6-B8F0-1218ADC925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9AB154-15BC-450C-BE52-42E6DE5842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2F1DB6-434A-47AB-ACAE-B33844594C36}"/>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5" name="Footer Placeholder 4">
            <a:extLst>
              <a:ext uri="{FF2B5EF4-FFF2-40B4-BE49-F238E27FC236}">
                <a16:creationId xmlns:a16="http://schemas.microsoft.com/office/drawing/2014/main" id="{1B56C759-B88F-4D40-8734-33636A6E1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3D862-8881-448E-846A-4B1B7D613679}"/>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34361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75EB-D007-4740-83BD-7C07CECF08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43F19A-CB4A-42CC-8FC6-207DDCF17B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143256-0286-441A-89C0-35092B4AF4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68C60D-93EE-44E5-AD7A-DF2ED396C436}"/>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6" name="Footer Placeholder 5">
            <a:extLst>
              <a:ext uri="{FF2B5EF4-FFF2-40B4-BE49-F238E27FC236}">
                <a16:creationId xmlns:a16="http://schemas.microsoft.com/office/drawing/2014/main" id="{4836CC8A-258B-4646-A0AB-0F13FABFE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E28046-9B9E-4CB3-ACCE-25D68B1A3FFE}"/>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371354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BF53-05F5-493E-8A9B-11866E1352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0CA053-61C5-4040-8035-65B618A87B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9B34BC-D29E-4FED-86CE-4E2492EB8E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9F1B17-293A-4638-8D11-D4DC064862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E2CF2D-7C6E-4CB9-B210-AF936B1FB4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2D9161-6F59-474D-8E30-689D5392DCD4}"/>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8" name="Footer Placeholder 7">
            <a:extLst>
              <a:ext uri="{FF2B5EF4-FFF2-40B4-BE49-F238E27FC236}">
                <a16:creationId xmlns:a16="http://schemas.microsoft.com/office/drawing/2014/main" id="{3D60420A-82DF-4526-BC6B-75DCEB3230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E98288-BE1C-4491-9581-32D12BB0D324}"/>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1446471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F23A-93EA-4B47-A80D-CB0F66C2B6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F82EA8-92EB-4C62-87E7-7F47CD52BE06}"/>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4" name="Footer Placeholder 3">
            <a:extLst>
              <a:ext uri="{FF2B5EF4-FFF2-40B4-BE49-F238E27FC236}">
                <a16:creationId xmlns:a16="http://schemas.microsoft.com/office/drawing/2014/main" id="{690A35FA-6D17-4679-8CDE-977C7ABA4C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5CD9FE-E51D-489A-B5F4-91BCB4751EEF}"/>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543831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0223F0-9A8B-47DB-A124-20A5A0ECCAD7}"/>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3" name="Footer Placeholder 2">
            <a:extLst>
              <a:ext uri="{FF2B5EF4-FFF2-40B4-BE49-F238E27FC236}">
                <a16:creationId xmlns:a16="http://schemas.microsoft.com/office/drawing/2014/main" id="{6A7747B9-D664-41F5-8B1D-8396884341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0F8122-8A38-4991-A4E6-A32EDE49FC81}"/>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153049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EB15E-F3BD-4337-8E0A-00F177F2FE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474E4C-5EF1-42F6-9139-0976E83A6C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78194B-1395-43FC-AF7D-1957EF614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FB6095-9342-4BD3-9585-A53B27E715C7}"/>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6" name="Footer Placeholder 5">
            <a:extLst>
              <a:ext uri="{FF2B5EF4-FFF2-40B4-BE49-F238E27FC236}">
                <a16:creationId xmlns:a16="http://schemas.microsoft.com/office/drawing/2014/main" id="{20C3A906-7308-4C0B-9E15-6071AE4F6A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3FA2D-753A-414F-B774-03CE82B8781C}"/>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339667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F823-02A0-495E-BC3E-F4F5D59740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6ACAE7-996F-487C-A859-D78208937A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8D93D-615C-4454-A8E3-7B88CC992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2AACF-3800-430A-8D92-136197B94EA3}"/>
              </a:ext>
            </a:extLst>
          </p:cNvPr>
          <p:cNvSpPr>
            <a:spLocks noGrp="1"/>
          </p:cNvSpPr>
          <p:nvPr>
            <p:ph type="dt" sz="half" idx="10"/>
          </p:nvPr>
        </p:nvSpPr>
        <p:spPr/>
        <p:txBody>
          <a:bodyPr/>
          <a:lstStyle/>
          <a:p>
            <a:fld id="{F9815A80-7DD2-4EC6-9269-2E73C510A4AF}" type="datetimeFigureOut">
              <a:rPr lang="en-US" smtClean="0"/>
              <a:t>01-Apr-21</a:t>
            </a:fld>
            <a:endParaRPr lang="en-US"/>
          </a:p>
        </p:txBody>
      </p:sp>
      <p:sp>
        <p:nvSpPr>
          <p:cNvPr id="6" name="Footer Placeholder 5">
            <a:extLst>
              <a:ext uri="{FF2B5EF4-FFF2-40B4-BE49-F238E27FC236}">
                <a16:creationId xmlns:a16="http://schemas.microsoft.com/office/drawing/2014/main" id="{A321D081-2A54-4B33-89BE-4B6B88ECE1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8A120-F60C-4F40-A2D1-FDC70B27628E}"/>
              </a:ext>
            </a:extLst>
          </p:cNvPr>
          <p:cNvSpPr>
            <a:spLocks noGrp="1"/>
          </p:cNvSpPr>
          <p:nvPr>
            <p:ph type="sldNum" sz="quarter" idx="12"/>
          </p:nvPr>
        </p:nvSpPr>
        <p:spPr/>
        <p:txBody>
          <a:bodyPr/>
          <a:lstStyle/>
          <a:p>
            <a:fld id="{4F6CA079-4547-4C2C-B9AE-0C8B572A98E8}" type="slidenum">
              <a:rPr lang="en-US" smtClean="0"/>
              <a:t>‹#›</a:t>
            </a:fld>
            <a:endParaRPr lang="en-US"/>
          </a:p>
        </p:txBody>
      </p:sp>
    </p:spTree>
    <p:extLst>
      <p:ext uri="{BB962C8B-B14F-4D97-AF65-F5344CB8AC3E}">
        <p14:creationId xmlns:p14="http://schemas.microsoft.com/office/powerpoint/2010/main" val="922817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EAF00E-4C0C-4CA9-BCC6-54F9954612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01A6EB-9C52-4012-8877-EEE4D3F2D1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3708AE-F0A5-4083-A9DE-15733AFFDB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815A80-7DD2-4EC6-9269-2E73C510A4AF}" type="datetimeFigureOut">
              <a:rPr lang="en-US" smtClean="0"/>
              <a:t>01-Apr-21</a:t>
            </a:fld>
            <a:endParaRPr lang="en-US"/>
          </a:p>
        </p:txBody>
      </p:sp>
      <p:sp>
        <p:nvSpPr>
          <p:cNvPr id="5" name="Footer Placeholder 4">
            <a:extLst>
              <a:ext uri="{FF2B5EF4-FFF2-40B4-BE49-F238E27FC236}">
                <a16:creationId xmlns:a16="http://schemas.microsoft.com/office/drawing/2014/main" id="{A90D2658-1362-4223-8458-CB16570D7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31D417-5544-4160-9405-CB90D0DD0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CA079-4547-4C2C-B9AE-0C8B572A98E8}" type="slidenum">
              <a:rPr lang="en-US" smtClean="0"/>
              <a:t>‹#›</a:t>
            </a:fld>
            <a:endParaRPr lang="en-US"/>
          </a:p>
        </p:txBody>
      </p:sp>
    </p:spTree>
    <p:extLst>
      <p:ext uri="{BB962C8B-B14F-4D97-AF65-F5344CB8AC3E}">
        <p14:creationId xmlns:p14="http://schemas.microsoft.com/office/powerpoint/2010/main" val="79320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6437A4FD-ABAC-479C-8A95-DAD614EF9AF7}"/>
              </a:ext>
            </a:extLst>
          </p:cNvPr>
          <p:cNvPicPr>
            <a:picLocks noChangeAspect="1"/>
          </p:cNvPicPr>
          <p:nvPr/>
        </p:nvPicPr>
        <p:blipFill rotWithShape="1">
          <a:blip r:embed="rId2"/>
          <a:srcRect t="20410" r="-1" b="-1"/>
          <a:stretch/>
        </p:blipFill>
        <p:spPr>
          <a:xfrm>
            <a:off x="19" y="10"/>
            <a:ext cx="12093657" cy="6857990"/>
          </a:xfrm>
          <a:custGeom>
            <a:avLst/>
            <a:gdLst/>
            <a:ahLst/>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8" y="6858000"/>
                </a:lnTo>
                <a:lnTo>
                  <a:pt x="0" y="6858000"/>
                </a:lnTo>
                <a:close/>
              </a:path>
            </a:pathLst>
          </a:custGeom>
        </p:spPr>
      </p:pic>
      <p:sp>
        <p:nvSpPr>
          <p:cNvPr id="18" name="Title 1">
            <a:extLst>
              <a:ext uri="{FF2B5EF4-FFF2-40B4-BE49-F238E27FC236}">
                <a16:creationId xmlns:a16="http://schemas.microsoft.com/office/drawing/2014/main" id="{52520E63-5879-4F19-B297-71886F10A193}"/>
              </a:ext>
            </a:extLst>
          </p:cNvPr>
          <p:cNvSpPr>
            <a:spLocks noGrp="1"/>
          </p:cNvSpPr>
          <p:nvPr/>
        </p:nvSpPr>
        <p:spPr>
          <a:xfrm>
            <a:off x="236871" y="1958300"/>
            <a:ext cx="10676040" cy="922551"/>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6000" dirty="0">
                <a:solidFill>
                  <a:schemeClr val="bg1">
                    <a:lumMod val="95000"/>
                  </a:schemeClr>
                </a:solidFill>
                <a:latin typeface="Bahnschrift SemiLight SemiConde" panose="020B0502040204020203" pitchFamily="34" charset="0"/>
              </a:rPr>
              <a:t>NYC TAXI 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Exploratory data analysis</a:t>
            </a:r>
          </a:p>
          <a:p>
            <a:pPr>
              <a:spcBef>
                <a:spcPts val="600"/>
              </a:spcBef>
            </a:pPr>
            <a:r>
              <a:rPr lang="en-US" sz="4000" dirty="0">
                <a:solidFill>
                  <a:schemeClr val="tx1">
                    <a:lumMod val="65000"/>
                    <a:lumOff val="35000"/>
                  </a:schemeClr>
                </a:solidFill>
                <a:latin typeface="Bahnschrift SemiLight SemiConde" panose="020B0502040204020203" pitchFamily="34" charset="0"/>
              </a:rPr>
              <a:t>Top 10 busiest locations of the city</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453179" y="2376415"/>
            <a:ext cx="10549118" cy="716076"/>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The top 10 busiest locations are all in Manhattan</a:t>
            </a:r>
          </a:p>
        </p:txBody>
      </p:sp>
      <p:pic>
        <p:nvPicPr>
          <p:cNvPr id="7" name="Picture 6">
            <a:extLst>
              <a:ext uri="{FF2B5EF4-FFF2-40B4-BE49-F238E27FC236}">
                <a16:creationId xmlns:a16="http://schemas.microsoft.com/office/drawing/2014/main" id="{28271DA1-22F2-44DF-B17F-078ED1069AE2}"/>
              </a:ext>
            </a:extLst>
          </p:cNvPr>
          <p:cNvPicPr>
            <a:picLocks noChangeAspect="1"/>
          </p:cNvPicPr>
          <p:nvPr/>
        </p:nvPicPr>
        <p:blipFill>
          <a:blip r:embed="rId3"/>
          <a:stretch>
            <a:fillRect/>
          </a:stretch>
        </p:blipFill>
        <p:spPr>
          <a:xfrm>
            <a:off x="858940" y="2954889"/>
            <a:ext cx="4484132" cy="3351724"/>
          </a:xfrm>
          <a:prstGeom prst="rect">
            <a:avLst/>
          </a:prstGeom>
        </p:spPr>
      </p:pic>
      <p:pic>
        <p:nvPicPr>
          <p:cNvPr id="8" name="Picture 7">
            <a:extLst>
              <a:ext uri="{FF2B5EF4-FFF2-40B4-BE49-F238E27FC236}">
                <a16:creationId xmlns:a16="http://schemas.microsoft.com/office/drawing/2014/main" id="{5E97D906-DAD1-4C04-BCCF-E457B2F91E11}"/>
              </a:ext>
            </a:extLst>
          </p:cNvPr>
          <p:cNvPicPr>
            <a:picLocks noChangeAspect="1"/>
          </p:cNvPicPr>
          <p:nvPr/>
        </p:nvPicPr>
        <p:blipFill>
          <a:blip r:embed="rId4"/>
          <a:stretch>
            <a:fillRect/>
          </a:stretch>
        </p:blipFill>
        <p:spPr>
          <a:xfrm>
            <a:off x="6096000" y="2871877"/>
            <a:ext cx="4621161" cy="3439967"/>
          </a:xfrm>
          <a:prstGeom prst="rect">
            <a:avLst/>
          </a:prstGeom>
        </p:spPr>
      </p:pic>
      <p:sp>
        <p:nvSpPr>
          <p:cNvPr id="9" name="Rectangle: Rounded Corners 8">
            <a:extLst>
              <a:ext uri="{FF2B5EF4-FFF2-40B4-BE49-F238E27FC236}">
                <a16:creationId xmlns:a16="http://schemas.microsoft.com/office/drawing/2014/main" id="{5A18DF98-82E3-4C9E-AF18-3E9BF67581C2}"/>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80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Exploratory data analysis</a:t>
            </a:r>
          </a:p>
          <a:p>
            <a:pPr>
              <a:spcBef>
                <a:spcPts val="600"/>
              </a:spcBef>
            </a:pPr>
            <a:r>
              <a:rPr lang="en-US" sz="4000" dirty="0">
                <a:solidFill>
                  <a:schemeClr val="tx1">
                    <a:lumMod val="65000"/>
                    <a:lumOff val="35000"/>
                  </a:schemeClr>
                </a:solidFill>
                <a:latin typeface="Bahnschrift SemiLight SemiConde" panose="020B0502040204020203" pitchFamily="34" charset="0"/>
              </a:rPr>
              <a:t>Trip with highest standard deviation of travel time</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531837" y="3429000"/>
            <a:ext cx="5642821" cy="3235651"/>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Airport trips have the highest standard deviation of travel time</a:t>
            </a:r>
          </a:p>
          <a:p>
            <a:pPr marL="342900" indent="-342900">
              <a:spcBef>
                <a:spcPts val="600"/>
              </a:spcBef>
              <a:buFont typeface="Arial" panose="020B0604020202020204" pitchFamily="34" charset="0"/>
              <a:buChar char="•"/>
            </a:pPr>
            <a:r>
              <a:rPr lang="en-US" sz="2400" cap="none" dirty="0">
                <a:solidFill>
                  <a:schemeClr val="tx1"/>
                </a:solidFill>
                <a:latin typeface="+mn-lt"/>
              </a:rPr>
              <a:t>Trip with highest standard deviation of travel time is between the </a:t>
            </a:r>
            <a:r>
              <a:rPr lang="en-US" sz="2400" cap="none" dirty="0" err="1">
                <a:solidFill>
                  <a:schemeClr val="tx1"/>
                </a:solidFill>
                <a:latin typeface="+mn-lt"/>
              </a:rPr>
              <a:t>Laguardia</a:t>
            </a:r>
            <a:r>
              <a:rPr lang="en-US" sz="2400" cap="none" dirty="0">
                <a:solidFill>
                  <a:schemeClr val="tx1"/>
                </a:solidFill>
                <a:latin typeface="+mn-lt"/>
              </a:rPr>
              <a:t> airport &amp; Times Square, Manhattan with a standard deviation of ~630 seconds</a:t>
            </a:r>
          </a:p>
        </p:txBody>
      </p:sp>
      <p:pic>
        <p:nvPicPr>
          <p:cNvPr id="2" name="Picture 1">
            <a:extLst>
              <a:ext uri="{FF2B5EF4-FFF2-40B4-BE49-F238E27FC236}">
                <a16:creationId xmlns:a16="http://schemas.microsoft.com/office/drawing/2014/main" id="{52C97F7C-8426-4CF9-9EC6-321A4CA769A7}"/>
              </a:ext>
            </a:extLst>
          </p:cNvPr>
          <p:cNvPicPr>
            <a:picLocks noChangeAspect="1"/>
          </p:cNvPicPr>
          <p:nvPr/>
        </p:nvPicPr>
        <p:blipFill>
          <a:blip r:embed="rId3"/>
          <a:stretch>
            <a:fillRect/>
          </a:stretch>
        </p:blipFill>
        <p:spPr>
          <a:xfrm>
            <a:off x="6381136" y="2471885"/>
            <a:ext cx="5589671" cy="4169805"/>
          </a:xfrm>
          <a:prstGeom prst="rect">
            <a:avLst/>
          </a:prstGeom>
        </p:spPr>
      </p:pic>
      <p:sp>
        <p:nvSpPr>
          <p:cNvPr id="9" name="Rectangle: Rounded Corners 8">
            <a:extLst>
              <a:ext uri="{FF2B5EF4-FFF2-40B4-BE49-F238E27FC236}">
                <a16:creationId xmlns:a16="http://schemas.microsoft.com/office/drawing/2014/main" id="{C92521E4-B9AB-41F1-B38A-E0501D957AD0}"/>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6305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Exploratory data analysis</a:t>
            </a:r>
          </a:p>
          <a:p>
            <a:pPr>
              <a:spcBef>
                <a:spcPts val="600"/>
              </a:spcBef>
            </a:pPr>
            <a:r>
              <a:rPr lang="en-US" sz="4000" dirty="0">
                <a:solidFill>
                  <a:schemeClr val="tx1">
                    <a:lumMod val="65000"/>
                    <a:lumOff val="35000"/>
                  </a:schemeClr>
                </a:solidFill>
                <a:latin typeface="Bahnschrift SemiLight SemiConde" panose="020B0502040204020203" pitchFamily="34" charset="0"/>
              </a:rPr>
              <a:t>Trip with most consistent fares</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531837" y="2249130"/>
            <a:ext cx="11404524" cy="513736"/>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Most consistent fares are those trips with the least standard deviation of fare amounts</a:t>
            </a:r>
          </a:p>
          <a:p>
            <a:pPr marL="342900" indent="-342900">
              <a:spcBef>
                <a:spcPts val="600"/>
              </a:spcBef>
              <a:buFont typeface="Arial" panose="020B0604020202020204" pitchFamily="34" charset="0"/>
              <a:buChar char="•"/>
            </a:pPr>
            <a:r>
              <a:rPr lang="en-US" sz="2400" cap="none" dirty="0">
                <a:solidFill>
                  <a:schemeClr val="tx1"/>
                </a:solidFill>
                <a:latin typeface="+mn-lt"/>
              </a:rPr>
              <a:t>These are mostly short trips within Manhattan</a:t>
            </a:r>
          </a:p>
        </p:txBody>
      </p:sp>
      <p:pic>
        <p:nvPicPr>
          <p:cNvPr id="3" name="Picture 2">
            <a:extLst>
              <a:ext uri="{FF2B5EF4-FFF2-40B4-BE49-F238E27FC236}">
                <a16:creationId xmlns:a16="http://schemas.microsoft.com/office/drawing/2014/main" id="{BD8EE0DF-21D8-408E-B6AF-3CF5FF4B68EE}"/>
              </a:ext>
            </a:extLst>
          </p:cNvPr>
          <p:cNvPicPr>
            <a:picLocks noChangeAspect="1"/>
          </p:cNvPicPr>
          <p:nvPr/>
        </p:nvPicPr>
        <p:blipFill rotWithShape="1">
          <a:blip r:embed="rId3"/>
          <a:srcRect b="46506"/>
          <a:stretch/>
        </p:blipFill>
        <p:spPr>
          <a:xfrm>
            <a:off x="217433" y="3461603"/>
            <a:ext cx="5878568" cy="2197343"/>
          </a:xfrm>
          <a:prstGeom prst="rect">
            <a:avLst/>
          </a:prstGeom>
        </p:spPr>
      </p:pic>
      <p:pic>
        <p:nvPicPr>
          <p:cNvPr id="7" name="Picture 6">
            <a:extLst>
              <a:ext uri="{FF2B5EF4-FFF2-40B4-BE49-F238E27FC236}">
                <a16:creationId xmlns:a16="http://schemas.microsoft.com/office/drawing/2014/main" id="{2D949AEB-37FC-4DD1-AF32-0826075DE5DB}"/>
              </a:ext>
            </a:extLst>
          </p:cNvPr>
          <p:cNvPicPr>
            <a:picLocks noChangeAspect="1"/>
          </p:cNvPicPr>
          <p:nvPr/>
        </p:nvPicPr>
        <p:blipFill>
          <a:blip r:embed="rId4"/>
          <a:stretch>
            <a:fillRect/>
          </a:stretch>
        </p:blipFill>
        <p:spPr>
          <a:xfrm>
            <a:off x="6275866" y="3461603"/>
            <a:ext cx="5698701" cy="2197343"/>
          </a:xfrm>
          <a:prstGeom prst="rect">
            <a:avLst/>
          </a:prstGeom>
        </p:spPr>
      </p:pic>
      <p:sp>
        <p:nvSpPr>
          <p:cNvPr id="8" name="Rectangle: Rounded Corners 7">
            <a:extLst>
              <a:ext uri="{FF2B5EF4-FFF2-40B4-BE49-F238E27FC236}">
                <a16:creationId xmlns:a16="http://schemas.microsoft.com/office/drawing/2014/main" id="{CB08603D-D8D6-4327-8FBA-A0289D624850}"/>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36CF23-2A77-49E0-90DE-438B19F2675A}"/>
              </a:ext>
            </a:extLst>
          </p:cNvPr>
          <p:cNvSpPr/>
          <p:nvPr/>
        </p:nvSpPr>
        <p:spPr>
          <a:xfrm>
            <a:off x="6095999" y="3461602"/>
            <a:ext cx="179867" cy="2197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677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1483182"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Open questions</a:t>
            </a:r>
          </a:p>
          <a:p>
            <a:pPr>
              <a:spcBef>
                <a:spcPts val="600"/>
              </a:spcBef>
            </a:pPr>
            <a:r>
              <a:rPr lang="en-US" sz="4000" dirty="0">
                <a:solidFill>
                  <a:schemeClr val="tx1">
                    <a:lumMod val="65000"/>
                    <a:lumOff val="35000"/>
                  </a:schemeClr>
                </a:solidFill>
                <a:latin typeface="Bahnschrift SemiLight SemiConde" panose="020B0502040204020203" pitchFamily="34" charset="0"/>
              </a:rPr>
              <a:t>Trips which can use means as measure of central tendency</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531837" y="2986549"/>
            <a:ext cx="11404524" cy="3079953"/>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Margin of Error = 5%</a:t>
            </a:r>
          </a:p>
          <a:p>
            <a:pPr marL="342900" indent="-342900">
              <a:spcBef>
                <a:spcPts val="600"/>
              </a:spcBef>
              <a:buFont typeface="Arial" panose="020B0604020202020204" pitchFamily="34" charset="0"/>
              <a:buChar char="•"/>
            </a:pPr>
            <a:r>
              <a:rPr lang="en-US" sz="2400" cap="none" dirty="0">
                <a:solidFill>
                  <a:schemeClr val="tx1"/>
                </a:solidFill>
                <a:latin typeface="+mn-lt"/>
              </a:rPr>
              <a:t>Confidence Interval = 95% -&gt; Z-Score = 1.96</a:t>
            </a:r>
          </a:p>
          <a:p>
            <a:pPr marL="342900" indent="-342900">
              <a:spcBef>
                <a:spcPts val="600"/>
              </a:spcBef>
              <a:buFont typeface="Arial" panose="020B0604020202020204" pitchFamily="34" charset="0"/>
              <a:buChar char="•"/>
            </a:pPr>
            <a:r>
              <a:rPr lang="en-US" sz="2400" cap="none" dirty="0">
                <a:solidFill>
                  <a:schemeClr val="tx1"/>
                </a:solidFill>
                <a:latin typeface="+mn-lt"/>
              </a:rPr>
              <a:t>Standard Deviation = 50%</a:t>
            </a:r>
          </a:p>
          <a:p>
            <a:pPr marL="342900" indent="-342900">
              <a:spcBef>
                <a:spcPts val="600"/>
              </a:spcBef>
              <a:buFont typeface="Arial" panose="020B0604020202020204" pitchFamily="34" charset="0"/>
              <a:buChar char="•"/>
            </a:pPr>
            <a:r>
              <a:rPr lang="en-US" sz="2400" cap="none" dirty="0">
                <a:solidFill>
                  <a:schemeClr val="tx1"/>
                </a:solidFill>
                <a:latin typeface="+mn-lt"/>
              </a:rPr>
              <a:t>Sample Size = (1.96*0.5/0.05)^2 = 385 trips</a:t>
            </a:r>
          </a:p>
          <a:p>
            <a:pPr marL="342900" indent="-342900">
              <a:spcBef>
                <a:spcPts val="600"/>
              </a:spcBef>
              <a:buFont typeface="Arial" panose="020B0604020202020204" pitchFamily="34" charset="0"/>
              <a:buChar char="•"/>
            </a:pPr>
            <a:r>
              <a:rPr lang="en-US" sz="2400" cap="none" dirty="0">
                <a:solidFill>
                  <a:schemeClr val="tx1"/>
                </a:solidFill>
                <a:latin typeface="+mn-lt"/>
              </a:rPr>
              <a:t>Trips with at least 385 sample points can be used for estimating population parameters</a:t>
            </a:r>
          </a:p>
          <a:p>
            <a:pPr marL="342900" indent="-342900">
              <a:spcBef>
                <a:spcPts val="600"/>
              </a:spcBef>
              <a:buFont typeface="Arial" panose="020B0604020202020204" pitchFamily="34" charset="0"/>
              <a:buChar char="•"/>
            </a:pPr>
            <a:r>
              <a:rPr lang="en-US" sz="2400" cap="none" dirty="0">
                <a:solidFill>
                  <a:schemeClr val="tx1"/>
                </a:solidFill>
                <a:latin typeface="+mn-lt"/>
              </a:rPr>
              <a:t>Most of the trips which originate and end in Manhattan, including trips to La Guardia or JFK airports are such</a:t>
            </a:r>
          </a:p>
        </p:txBody>
      </p:sp>
      <p:sp>
        <p:nvSpPr>
          <p:cNvPr id="6" name="Rectangle: Rounded Corners 5">
            <a:extLst>
              <a:ext uri="{FF2B5EF4-FFF2-40B4-BE49-F238E27FC236}">
                <a16:creationId xmlns:a16="http://schemas.microsoft.com/office/drawing/2014/main" id="{A6BD5F69-CADF-41B6-B676-A6A16CDBDDA2}"/>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57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1483182"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Open questions</a:t>
            </a:r>
          </a:p>
          <a:p>
            <a:pPr>
              <a:spcBef>
                <a:spcPts val="600"/>
              </a:spcBef>
            </a:pPr>
            <a:r>
              <a:rPr lang="en-US" sz="4000" dirty="0">
                <a:solidFill>
                  <a:schemeClr val="tx1">
                    <a:lumMod val="65000"/>
                    <a:lumOff val="35000"/>
                  </a:schemeClr>
                </a:solidFill>
                <a:latin typeface="Bahnschrift SemiLight SemiConde" panose="020B0502040204020203" pitchFamily="34" charset="0"/>
              </a:rPr>
              <a:t>Model to predict fare &amp; tip amount</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531837" y="2701410"/>
            <a:ext cx="11404524" cy="2716163"/>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Features used:</a:t>
            </a:r>
          </a:p>
          <a:p>
            <a:pPr marL="800100" lvl="1" indent="-342900">
              <a:spcBef>
                <a:spcPts val="600"/>
              </a:spcBef>
              <a:buFont typeface="Arial" panose="020B0604020202020204" pitchFamily="34" charset="0"/>
              <a:buChar char="•"/>
            </a:pPr>
            <a:r>
              <a:rPr lang="en-US" sz="2000" cap="none" dirty="0">
                <a:solidFill>
                  <a:schemeClr val="tx1"/>
                </a:solidFill>
                <a:latin typeface="+mn-lt"/>
              </a:rPr>
              <a:t>Pickup &amp; drop off coordinates</a:t>
            </a:r>
          </a:p>
          <a:p>
            <a:pPr marL="800100" lvl="1" indent="-342900">
              <a:spcBef>
                <a:spcPts val="600"/>
              </a:spcBef>
              <a:buFont typeface="Arial" panose="020B0604020202020204" pitchFamily="34" charset="0"/>
              <a:buChar char="•"/>
            </a:pPr>
            <a:r>
              <a:rPr lang="en-US" sz="2000" dirty="0"/>
              <a:t>Pickup and drop off hour</a:t>
            </a:r>
          </a:p>
          <a:p>
            <a:pPr marL="800100" lvl="1" indent="-342900">
              <a:spcBef>
                <a:spcPts val="600"/>
              </a:spcBef>
              <a:buFont typeface="Arial" panose="020B0604020202020204" pitchFamily="34" charset="0"/>
              <a:buChar char="•"/>
            </a:pPr>
            <a:r>
              <a:rPr lang="en-US" sz="2000" cap="none" dirty="0">
                <a:solidFill>
                  <a:schemeClr val="tx1"/>
                </a:solidFill>
                <a:latin typeface="+mn-lt"/>
              </a:rPr>
              <a:t>Day of the week</a:t>
            </a:r>
          </a:p>
          <a:p>
            <a:pPr marL="800100" lvl="1" indent="-342900">
              <a:spcBef>
                <a:spcPts val="600"/>
              </a:spcBef>
              <a:buFont typeface="Arial" panose="020B0604020202020204" pitchFamily="34" charset="0"/>
              <a:buChar char="•"/>
            </a:pPr>
            <a:r>
              <a:rPr lang="en-US" sz="2000" dirty="0"/>
              <a:t>Day of the month</a:t>
            </a:r>
          </a:p>
          <a:p>
            <a:pPr marL="800100" lvl="1" indent="-342900">
              <a:spcBef>
                <a:spcPts val="600"/>
              </a:spcBef>
              <a:buFont typeface="Arial" panose="020B0604020202020204" pitchFamily="34" charset="0"/>
              <a:buChar char="•"/>
            </a:pPr>
            <a:r>
              <a:rPr lang="en-US" sz="2000" cap="none" dirty="0">
                <a:solidFill>
                  <a:schemeClr val="tx1"/>
                </a:solidFill>
                <a:latin typeface="+mn-lt"/>
              </a:rPr>
              <a:t>Haversine distance between the pickup &amp; drop off locations</a:t>
            </a:r>
          </a:p>
          <a:p>
            <a:pPr marL="800100" lvl="1" indent="-342900">
              <a:spcBef>
                <a:spcPts val="600"/>
              </a:spcBef>
              <a:buFont typeface="Arial" panose="020B0604020202020204" pitchFamily="34" charset="0"/>
              <a:buChar char="•"/>
            </a:pPr>
            <a:r>
              <a:rPr lang="en-US" sz="2000" dirty="0"/>
              <a:t>Distance to the three airports JFK,EWR &amp; LGA to pickup or drop off whichever is nearest</a:t>
            </a:r>
            <a:endParaRPr lang="en-US" sz="2000" cap="none" dirty="0">
              <a:solidFill>
                <a:schemeClr val="tx1"/>
              </a:solidFill>
              <a:latin typeface="+mn-lt"/>
            </a:endParaRPr>
          </a:p>
          <a:p>
            <a:pPr marL="800100" lvl="1" indent="-342900">
              <a:spcBef>
                <a:spcPts val="600"/>
              </a:spcBef>
              <a:buFont typeface="Arial" panose="020B0604020202020204" pitchFamily="34" charset="0"/>
              <a:buChar char="•"/>
            </a:pPr>
            <a:r>
              <a:rPr lang="en-US" sz="100" dirty="0"/>
              <a:t>The</a:t>
            </a:r>
            <a:endParaRPr lang="en-US" sz="100" cap="none" dirty="0">
              <a:solidFill>
                <a:schemeClr val="tx1"/>
              </a:solidFill>
              <a:latin typeface="+mn-lt"/>
            </a:endParaRPr>
          </a:p>
        </p:txBody>
      </p:sp>
      <p:sp>
        <p:nvSpPr>
          <p:cNvPr id="6" name="Rectangle: Rounded Corners 5">
            <a:extLst>
              <a:ext uri="{FF2B5EF4-FFF2-40B4-BE49-F238E27FC236}">
                <a16:creationId xmlns:a16="http://schemas.microsoft.com/office/drawing/2014/main" id="{AD32CA9B-ED19-406F-99E5-28F80F539B6E}"/>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470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1483182"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Open questions</a:t>
            </a:r>
          </a:p>
          <a:p>
            <a:pPr>
              <a:spcBef>
                <a:spcPts val="600"/>
              </a:spcBef>
            </a:pPr>
            <a:r>
              <a:rPr lang="en-US" sz="4000" dirty="0">
                <a:solidFill>
                  <a:schemeClr val="tx1">
                    <a:lumMod val="65000"/>
                    <a:lumOff val="35000"/>
                  </a:schemeClr>
                </a:solidFill>
                <a:latin typeface="Bahnschrift SemiLight SemiConde" panose="020B0502040204020203" pitchFamily="34" charset="0"/>
              </a:rPr>
              <a:t>Model to predict fare &amp; tip amount</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531837" y="2209798"/>
            <a:ext cx="4856240" cy="4200834"/>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Model development</a:t>
            </a:r>
          </a:p>
          <a:p>
            <a:pPr marL="800100" lvl="1" indent="-342900">
              <a:spcBef>
                <a:spcPts val="600"/>
              </a:spcBef>
              <a:buFont typeface="Arial" panose="020B0604020202020204" pitchFamily="34" charset="0"/>
              <a:buChar char="•"/>
            </a:pPr>
            <a:r>
              <a:rPr lang="en-US" sz="2000" cap="none" dirty="0">
                <a:solidFill>
                  <a:schemeClr val="tx1"/>
                </a:solidFill>
                <a:latin typeface="+mn-lt"/>
              </a:rPr>
              <a:t>Baseline model : Linear Regression</a:t>
            </a:r>
          </a:p>
          <a:p>
            <a:pPr marL="1257300" lvl="2" indent="-342900">
              <a:spcBef>
                <a:spcPts val="600"/>
              </a:spcBef>
              <a:buFont typeface="Arial" panose="020B0604020202020204" pitchFamily="34" charset="0"/>
              <a:buChar char="•"/>
            </a:pPr>
            <a:r>
              <a:rPr lang="en-US" sz="2000" dirty="0"/>
              <a:t>Training:   </a:t>
            </a:r>
            <a:r>
              <a:rPr lang="en-US" sz="2000" dirty="0" err="1"/>
              <a:t>rmse</a:t>
            </a:r>
            <a:r>
              <a:rPr lang="en-US" sz="2000" dirty="0"/>
              <a:t> = 3.73 	</a:t>
            </a:r>
          </a:p>
          <a:p>
            <a:pPr marL="1257300" lvl="2" indent="-342900">
              <a:spcBef>
                <a:spcPts val="600"/>
              </a:spcBef>
              <a:buFont typeface="Arial" panose="020B0604020202020204" pitchFamily="34" charset="0"/>
              <a:buChar char="•"/>
            </a:pPr>
            <a:r>
              <a:rPr lang="en-US" sz="2000" dirty="0"/>
              <a:t>Test      :    </a:t>
            </a:r>
            <a:r>
              <a:rPr lang="en-US" sz="2000" dirty="0" err="1"/>
              <a:t>rmse</a:t>
            </a:r>
            <a:r>
              <a:rPr lang="en-US" sz="2000" dirty="0"/>
              <a:t> = 3.7 	</a:t>
            </a:r>
            <a:endParaRPr lang="en-US" sz="2000" cap="none" dirty="0">
              <a:solidFill>
                <a:schemeClr val="tx1"/>
              </a:solidFill>
              <a:latin typeface="+mn-lt"/>
            </a:endParaRPr>
          </a:p>
          <a:p>
            <a:pPr marL="800100" lvl="1" indent="-342900">
              <a:spcBef>
                <a:spcPts val="600"/>
              </a:spcBef>
              <a:buFont typeface="Arial" panose="020B0604020202020204" pitchFamily="34" charset="0"/>
              <a:buChar char="•"/>
            </a:pPr>
            <a:r>
              <a:rPr lang="en-US" sz="2000" dirty="0"/>
              <a:t>Random Forest Model</a:t>
            </a:r>
          </a:p>
          <a:p>
            <a:pPr marL="1257300" lvl="2" indent="-342900">
              <a:spcBef>
                <a:spcPts val="600"/>
              </a:spcBef>
              <a:buFont typeface="Arial" panose="020B0604020202020204" pitchFamily="34" charset="0"/>
              <a:buChar char="•"/>
            </a:pPr>
            <a:r>
              <a:rPr lang="en-US" sz="2000" dirty="0"/>
              <a:t>Training:   </a:t>
            </a:r>
            <a:r>
              <a:rPr lang="en-US" sz="2000" dirty="0" err="1"/>
              <a:t>rmse</a:t>
            </a:r>
            <a:r>
              <a:rPr lang="en-US" sz="2000" dirty="0"/>
              <a:t> = 2.02 	 </a:t>
            </a:r>
          </a:p>
          <a:p>
            <a:pPr marL="1257300" lvl="2" indent="-342900">
              <a:spcBef>
                <a:spcPts val="600"/>
              </a:spcBef>
              <a:buFont typeface="Arial" panose="020B0604020202020204" pitchFamily="34" charset="0"/>
              <a:buChar char="•"/>
            </a:pPr>
            <a:r>
              <a:rPr lang="en-US" sz="2000" dirty="0"/>
              <a:t>Test       :   </a:t>
            </a:r>
            <a:r>
              <a:rPr lang="en-US" sz="2000" dirty="0" err="1"/>
              <a:t>rmse</a:t>
            </a:r>
            <a:r>
              <a:rPr lang="en-US" sz="2000" dirty="0"/>
              <a:t> = 3.04 	 </a:t>
            </a:r>
          </a:p>
          <a:p>
            <a:pPr marL="800100" lvl="1" indent="-342900">
              <a:spcBef>
                <a:spcPts val="600"/>
              </a:spcBef>
              <a:buFont typeface="Arial" panose="020B0604020202020204" pitchFamily="34" charset="0"/>
              <a:buChar char="•"/>
            </a:pPr>
            <a:r>
              <a:rPr lang="en-US" sz="2000" cap="none" dirty="0" err="1">
                <a:solidFill>
                  <a:schemeClr val="tx1"/>
                </a:solidFill>
                <a:latin typeface="+mn-lt"/>
              </a:rPr>
              <a:t>XGBoost</a:t>
            </a:r>
            <a:r>
              <a:rPr lang="en-US" sz="2000" cap="none" dirty="0">
                <a:solidFill>
                  <a:schemeClr val="tx1"/>
                </a:solidFill>
                <a:latin typeface="+mn-lt"/>
              </a:rPr>
              <a:t> model</a:t>
            </a:r>
          </a:p>
          <a:p>
            <a:pPr marL="1257300" lvl="2" indent="-342900">
              <a:spcBef>
                <a:spcPts val="600"/>
              </a:spcBef>
              <a:buFont typeface="Arial" panose="020B0604020202020204" pitchFamily="34" charset="0"/>
              <a:buChar char="•"/>
            </a:pPr>
            <a:r>
              <a:rPr lang="en-US" sz="2000" dirty="0"/>
              <a:t>Train     :   </a:t>
            </a:r>
            <a:r>
              <a:rPr lang="en-US" sz="2000" dirty="0" err="1"/>
              <a:t>rmse</a:t>
            </a:r>
            <a:r>
              <a:rPr lang="en-US" sz="2000" dirty="0"/>
              <a:t> = 2.35558	</a:t>
            </a:r>
          </a:p>
          <a:p>
            <a:pPr marL="1257300" lvl="2" indent="-342900">
              <a:spcBef>
                <a:spcPts val="600"/>
              </a:spcBef>
              <a:buFont typeface="Arial" panose="020B0604020202020204" pitchFamily="34" charset="0"/>
              <a:buChar char="•"/>
            </a:pPr>
            <a:r>
              <a:rPr lang="en-US" sz="2000" dirty="0"/>
              <a:t>Test       :   </a:t>
            </a:r>
            <a:r>
              <a:rPr lang="en-US" sz="2000" dirty="0" err="1"/>
              <a:t>rmse</a:t>
            </a:r>
            <a:r>
              <a:rPr lang="en-US" sz="2000" dirty="0"/>
              <a:t> = 2.92634</a:t>
            </a:r>
            <a:endParaRPr lang="en-US" sz="2000" cap="none" dirty="0">
              <a:solidFill>
                <a:schemeClr val="tx1"/>
              </a:solidFill>
              <a:latin typeface="+mn-lt"/>
            </a:endParaRPr>
          </a:p>
          <a:p>
            <a:pPr marL="800100" lvl="1" indent="-342900">
              <a:spcBef>
                <a:spcPts val="600"/>
              </a:spcBef>
              <a:buFont typeface="Arial" panose="020B0604020202020204" pitchFamily="34" charset="0"/>
              <a:buChar char="•"/>
            </a:pPr>
            <a:endParaRPr lang="en-US" sz="2000" cap="none" dirty="0">
              <a:solidFill>
                <a:schemeClr val="tx1"/>
              </a:solidFill>
              <a:latin typeface="+mn-lt"/>
            </a:endParaRPr>
          </a:p>
        </p:txBody>
      </p:sp>
      <p:sp>
        <p:nvSpPr>
          <p:cNvPr id="7" name="Title 1">
            <a:extLst>
              <a:ext uri="{FF2B5EF4-FFF2-40B4-BE49-F238E27FC236}">
                <a16:creationId xmlns:a16="http://schemas.microsoft.com/office/drawing/2014/main" id="{1B5E34CE-9969-4678-99B9-98C792F867BD}"/>
              </a:ext>
            </a:extLst>
          </p:cNvPr>
          <p:cNvSpPr>
            <a:spLocks noGrp="1"/>
          </p:cNvSpPr>
          <p:nvPr/>
        </p:nvSpPr>
        <p:spPr>
          <a:xfrm>
            <a:off x="5388077" y="2814481"/>
            <a:ext cx="6429401" cy="2991467"/>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000" cap="none" dirty="0">
                <a:solidFill>
                  <a:schemeClr val="tx1"/>
                </a:solidFill>
                <a:latin typeface="+mn-lt"/>
              </a:rPr>
              <a:t>Linear regression &amp; Random forests are vanilla models without any hyperparameter optimization</a:t>
            </a:r>
          </a:p>
          <a:p>
            <a:pPr marL="342900" indent="-342900">
              <a:spcBef>
                <a:spcPts val="600"/>
              </a:spcBef>
              <a:buFont typeface="Arial" panose="020B0604020202020204" pitchFamily="34" charset="0"/>
              <a:buChar char="•"/>
            </a:pPr>
            <a:r>
              <a:rPr lang="en-US" sz="2000" cap="none" dirty="0">
                <a:solidFill>
                  <a:schemeClr val="tx1"/>
                </a:solidFill>
                <a:latin typeface="+mn-lt"/>
              </a:rPr>
              <a:t>Grid search CV used for hyperparameter optimization with </a:t>
            </a:r>
            <a:r>
              <a:rPr lang="en-US" sz="2000" cap="none" dirty="0" err="1">
                <a:solidFill>
                  <a:schemeClr val="tx1"/>
                </a:solidFill>
                <a:latin typeface="+mn-lt"/>
              </a:rPr>
              <a:t>XGBoost</a:t>
            </a:r>
            <a:endParaRPr lang="en-US" sz="2000" cap="none" dirty="0">
              <a:solidFill>
                <a:schemeClr val="tx1"/>
              </a:solidFill>
              <a:latin typeface="+mn-lt"/>
            </a:endParaRPr>
          </a:p>
          <a:p>
            <a:pPr marL="342900" indent="-342900">
              <a:spcBef>
                <a:spcPts val="600"/>
              </a:spcBef>
              <a:buFont typeface="Arial" panose="020B0604020202020204" pitchFamily="34" charset="0"/>
              <a:buChar char="•"/>
            </a:pPr>
            <a:r>
              <a:rPr lang="en-US" sz="2000" cap="none" dirty="0">
                <a:solidFill>
                  <a:schemeClr val="tx1"/>
                </a:solidFill>
                <a:latin typeface="+mn-lt"/>
              </a:rPr>
              <a:t>A separate test &amp; validation set is not used now, which could be used for improving model generalization power</a:t>
            </a:r>
          </a:p>
          <a:p>
            <a:pPr marL="342900" indent="-342900">
              <a:spcBef>
                <a:spcPts val="600"/>
              </a:spcBef>
              <a:buFont typeface="Arial" panose="020B0604020202020204" pitchFamily="34" charset="0"/>
              <a:buChar char="•"/>
            </a:pPr>
            <a:r>
              <a:rPr lang="en-US" sz="2000" cap="none" dirty="0">
                <a:solidFill>
                  <a:schemeClr val="tx1"/>
                </a:solidFill>
                <a:latin typeface="+mn-lt"/>
              </a:rPr>
              <a:t>More data can be used for improving model performance</a:t>
            </a:r>
          </a:p>
          <a:p>
            <a:pPr marL="342900" indent="-342900">
              <a:spcBef>
                <a:spcPts val="600"/>
              </a:spcBef>
              <a:buFont typeface="Arial" panose="020B0604020202020204" pitchFamily="34" charset="0"/>
              <a:buChar char="•"/>
            </a:pPr>
            <a:r>
              <a:rPr lang="en-US" sz="2000" cap="none" dirty="0">
                <a:solidFill>
                  <a:schemeClr val="tx1"/>
                </a:solidFill>
                <a:latin typeface="+mn-lt"/>
              </a:rPr>
              <a:t>Similar model for fare and tip amount prediction except for the change in target variable</a:t>
            </a:r>
          </a:p>
          <a:p>
            <a:pPr marL="342900" indent="-342900">
              <a:spcBef>
                <a:spcPts val="600"/>
              </a:spcBef>
              <a:buFont typeface="Arial" panose="020B0604020202020204" pitchFamily="34" charset="0"/>
              <a:buChar char="•"/>
            </a:pPr>
            <a:endParaRPr lang="en-US" sz="1800" cap="none" dirty="0">
              <a:solidFill>
                <a:schemeClr val="tx1"/>
              </a:solidFill>
              <a:latin typeface="+mn-lt"/>
            </a:endParaRPr>
          </a:p>
        </p:txBody>
      </p:sp>
      <p:sp>
        <p:nvSpPr>
          <p:cNvPr id="8" name="Rectangle: Rounded Corners 7">
            <a:extLst>
              <a:ext uri="{FF2B5EF4-FFF2-40B4-BE49-F238E27FC236}">
                <a16:creationId xmlns:a16="http://schemas.microsoft.com/office/drawing/2014/main" id="{D1FF23BA-7C71-4F87-B4FD-1F0E08940BB9}"/>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51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1483182"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Open questions</a:t>
            </a:r>
          </a:p>
          <a:p>
            <a:pPr>
              <a:spcBef>
                <a:spcPts val="600"/>
              </a:spcBef>
            </a:pPr>
            <a:r>
              <a:rPr lang="en-US" sz="4000" dirty="0">
                <a:solidFill>
                  <a:schemeClr val="tx1">
                    <a:lumMod val="65000"/>
                    <a:lumOff val="35000"/>
                  </a:schemeClr>
                </a:solidFill>
                <a:latin typeface="Bahnschrift SemiLight SemiConde" panose="020B0502040204020203" pitchFamily="34" charset="0"/>
              </a:rPr>
              <a:t>Maximize earnings in a day</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531837" y="2721077"/>
            <a:ext cx="11080060" cy="2912808"/>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Strategies to be used:</a:t>
            </a:r>
          </a:p>
          <a:p>
            <a:pPr marL="800100" lvl="1" indent="-342900">
              <a:spcBef>
                <a:spcPts val="600"/>
              </a:spcBef>
              <a:buFont typeface="Arial" panose="020B0604020202020204" pitchFamily="34" charset="0"/>
              <a:buChar char="•"/>
            </a:pPr>
            <a:r>
              <a:rPr lang="en-US" sz="2000" dirty="0"/>
              <a:t>Maximize taxi utilization by leasing out taxi to multiple drivers in shifts</a:t>
            </a:r>
          </a:p>
          <a:p>
            <a:pPr marL="800100" lvl="1" indent="-342900">
              <a:spcBef>
                <a:spcPts val="600"/>
              </a:spcBef>
              <a:buFont typeface="Arial" panose="020B0604020202020204" pitchFamily="34" charset="0"/>
              <a:buChar char="•"/>
            </a:pPr>
            <a:r>
              <a:rPr lang="en-US" sz="2000" cap="none" dirty="0">
                <a:solidFill>
                  <a:schemeClr val="tx1"/>
                </a:solidFill>
                <a:latin typeface="+mn-lt"/>
              </a:rPr>
              <a:t>Advise the drivers to stick to routes that generate highest revenue (Mostly short trips in and around Manhattan)</a:t>
            </a:r>
          </a:p>
          <a:p>
            <a:pPr marL="800100" lvl="1" indent="-342900">
              <a:spcBef>
                <a:spcPts val="600"/>
              </a:spcBef>
              <a:buFont typeface="Arial" panose="020B0604020202020204" pitchFamily="34" charset="0"/>
              <a:buChar char="•"/>
            </a:pPr>
            <a:r>
              <a:rPr lang="en-US" sz="2000" dirty="0"/>
              <a:t>Advise drivers to move to the nearest busiest location after the end of every trip, to reduce the wait time before getting a new ride</a:t>
            </a:r>
          </a:p>
          <a:p>
            <a:pPr marL="800100" lvl="1" indent="-342900">
              <a:spcBef>
                <a:spcPts val="600"/>
              </a:spcBef>
              <a:buFont typeface="Arial" panose="020B0604020202020204" pitchFamily="34" charset="0"/>
              <a:buChar char="•"/>
            </a:pPr>
            <a:r>
              <a:rPr lang="en-US" sz="2000" cap="none" dirty="0">
                <a:solidFill>
                  <a:schemeClr val="tx1"/>
                </a:solidFill>
                <a:latin typeface="+mn-lt"/>
              </a:rPr>
              <a:t>Identify the sweet spots (busiest locations) corresponding to each time of the day (Morning, Afternoon, Evening, Night) and move there</a:t>
            </a:r>
          </a:p>
          <a:p>
            <a:pPr marL="800100" lvl="1" indent="-342900">
              <a:spcBef>
                <a:spcPts val="600"/>
              </a:spcBef>
              <a:buFont typeface="Arial" panose="020B0604020202020204" pitchFamily="34" charset="0"/>
              <a:buChar char="•"/>
            </a:pPr>
            <a:endParaRPr lang="en-US" sz="2000" cap="none" dirty="0">
              <a:solidFill>
                <a:schemeClr val="tx1"/>
              </a:solidFill>
              <a:latin typeface="+mn-lt"/>
            </a:endParaRPr>
          </a:p>
        </p:txBody>
      </p:sp>
      <p:sp>
        <p:nvSpPr>
          <p:cNvPr id="6" name="Rectangle: Rounded Corners 5">
            <a:extLst>
              <a:ext uri="{FF2B5EF4-FFF2-40B4-BE49-F238E27FC236}">
                <a16:creationId xmlns:a16="http://schemas.microsoft.com/office/drawing/2014/main" id="{F9A4FE46-8E4B-4A4A-946F-B820A4E840B6}"/>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1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1483182"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Open questions</a:t>
            </a:r>
          </a:p>
          <a:p>
            <a:pPr>
              <a:spcBef>
                <a:spcPts val="600"/>
              </a:spcBef>
            </a:pPr>
            <a:r>
              <a:rPr lang="en-US" sz="4000" dirty="0">
                <a:solidFill>
                  <a:schemeClr val="tx1">
                    <a:lumMod val="65000"/>
                    <a:lumOff val="35000"/>
                  </a:schemeClr>
                </a:solidFill>
                <a:latin typeface="Bahnschrift SemiLight SemiConde" panose="020B0502040204020203" pitchFamily="34" charset="0"/>
              </a:rPr>
              <a:t>minimize work time while retaining the average wages earned </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555970" y="3114368"/>
            <a:ext cx="11080060" cy="2047567"/>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Strategies to be used:</a:t>
            </a:r>
          </a:p>
          <a:p>
            <a:pPr marL="800100" lvl="1" indent="-342900">
              <a:spcBef>
                <a:spcPts val="600"/>
              </a:spcBef>
              <a:buFont typeface="Arial" panose="020B0604020202020204" pitchFamily="34" charset="0"/>
              <a:buChar char="•"/>
            </a:pPr>
            <a:r>
              <a:rPr lang="en-US" sz="2000" dirty="0"/>
              <a:t>Ensure drivers are working in the peak hours of the days; 8am-10am &amp; 6pm-8pm on weekdays</a:t>
            </a:r>
          </a:p>
          <a:p>
            <a:pPr marL="800100" lvl="1" indent="-342900">
              <a:spcBef>
                <a:spcPts val="600"/>
              </a:spcBef>
              <a:buFont typeface="Arial" panose="020B0604020202020204" pitchFamily="34" charset="0"/>
              <a:buChar char="•"/>
            </a:pPr>
            <a:r>
              <a:rPr lang="en-US" sz="2000" dirty="0"/>
              <a:t>Slots where demand is less, midnight till 5am on weekdays maybe skipped</a:t>
            </a:r>
          </a:p>
          <a:p>
            <a:pPr marL="800100" lvl="1" indent="-342900">
              <a:spcBef>
                <a:spcPts val="600"/>
              </a:spcBef>
              <a:buFont typeface="Arial" panose="020B0604020202020204" pitchFamily="34" charset="0"/>
              <a:buChar char="•"/>
            </a:pPr>
            <a:r>
              <a:rPr lang="en-US" sz="2000" dirty="0"/>
              <a:t>Stay on routes where the average earning per hour is highest. Airport trips where the tip amount is comparatively high can be utilized </a:t>
            </a:r>
          </a:p>
          <a:p>
            <a:pPr marL="800100" lvl="1" indent="-342900">
              <a:spcBef>
                <a:spcPts val="600"/>
              </a:spcBef>
              <a:buFont typeface="Arial" panose="020B0604020202020204" pitchFamily="34" charset="0"/>
              <a:buChar char="•"/>
            </a:pPr>
            <a:endParaRPr lang="en-US" sz="2000" cap="none" dirty="0">
              <a:solidFill>
                <a:schemeClr val="tx1"/>
              </a:solidFill>
              <a:latin typeface="+mn-lt"/>
            </a:endParaRPr>
          </a:p>
          <a:p>
            <a:pPr marL="800100" lvl="1" indent="-342900">
              <a:spcBef>
                <a:spcPts val="600"/>
              </a:spcBef>
              <a:buFont typeface="Arial" panose="020B0604020202020204" pitchFamily="34" charset="0"/>
              <a:buChar char="•"/>
            </a:pPr>
            <a:endParaRPr lang="en-US" sz="2000" cap="none" dirty="0">
              <a:solidFill>
                <a:schemeClr val="tx1"/>
              </a:solidFill>
              <a:latin typeface="+mn-lt"/>
            </a:endParaRPr>
          </a:p>
        </p:txBody>
      </p:sp>
      <p:sp>
        <p:nvSpPr>
          <p:cNvPr id="6" name="Rectangle: Rounded Corners 5">
            <a:extLst>
              <a:ext uri="{FF2B5EF4-FFF2-40B4-BE49-F238E27FC236}">
                <a16:creationId xmlns:a16="http://schemas.microsoft.com/office/drawing/2014/main" id="{711494CE-979B-4C74-993E-01991156210F}"/>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653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1483182"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Open questions</a:t>
            </a:r>
          </a:p>
          <a:p>
            <a:pPr>
              <a:spcBef>
                <a:spcPts val="600"/>
              </a:spcBef>
            </a:pPr>
            <a:r>
              <a:rPr lang="en-US" sz="4000" dirty="0">
                <a:solidFill>
                  <a:schemeClr val="tx1">
                    <a:lumMod val="65000"/>
                    <a:lumOff val="35000"/>
                  </a:schemeClr>
                </a:solidFill>
                <a:latin typeface="Bahnschrift SemiLight SemiConde" panose="020B0502040204020203" pitchFamily="34" charset="0"/>
              </a:rPr>
              <a:t>maximize your earnings with 10 taxis</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453179" y="2300748"/>
            <a:ext cx="5431875" cy="2615380"/>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Strategies to be used:</a:t>
            </a:r>
          </a:p>
          <a:p>
            <a:pPr marL="800100" lvl="1" indent="-342900">
              <a:spcBef>
                <a:spcPts val="600"/>
              </a:spcBef>
              <a:buFont typeface="Arial" panose="020B0604020202020204" pitchFamily="34" charset="0"/>
              <a:buChar char="•"/>
            </a:pPr>
            <a:endParaRPr lang="en-US" sz="100" cap="none" dirty="0">
              <a:solidFill>
                <a:schemeClr val="tx1"/>
              </a:solidFill>
              <a:latin typeface="+mn-lt"/>
            </a:endParaRPr>
          </a:p>
          <a:p>
            <a:pPr marL="548640" lvl="1" indent="-342900">
              <a:spcBef>
                <a:spcPts val="600"/>
              </a:spcBef>
              <a:buFont typeface="Arial" panose="020B0604020202020204" pitchFamily="34" charset="0"/>
              <a:buChar char="•"/>
            </a:pPr>
            <a:r>
              <a:rPr lang="en-US" dirty="0"/>
              <a:t>Ensure own taxis do not compete with each other for rides. Deploy taxis in different clusters of the city based on demand</a:t>
            </a:r>
          </a:p>
          <a:p>
            <a:pPr marL="548640" lvl="1" indent="-342900">
              <a:spcBef>
                <a:spcPts val="600"/>
              </a:spcBef>
              <a:buFont typeface="Arial" panose="020B0604020202020204" pitchFamily="34" charset="0"/>
              <a:buChar char="•"/>
            </a:pPr>
            <a:r>
              <a:rPr lang="en-US" dirty="0"/>
              <a:t>Friday, Saturday &amp; Sunday afternoon till midnight are the durations for which the taxi demand is maximum. Ensure availability of taxi during this period by having enough number of drivers to work in shifts and also having the taxis serviced in advance and ready for this period</a:t>
            </a:r>
            <a:endParaRPr lang="en-US" cap="none" dirty="0">
              <a:solidFill>
                <a:schemeClr val="tx1"/>
              </a:solidFill>
              <a:latin typeface="+mn-lt"/>
            </a:endParaRPr>
          </a:p>
          <a:p>
            <a:pPr marL="548640" lvl="1" indent="-342900">
              <a:spcBef>
                <a:spcPts val="600"/>
              </a:spcBef>
              <a:buFont typeface="Arial" panose="020B0604020202020204" pitchFamily="34" charset="0"/>
              <a:buChar char="•"/>
            </a:pPr>
            <a:r>
              <a:rPr lang="en-US" dirty="0"/>
              <a:t>Instruct taxi drivers to focus on the routes with the highest earnings per hour (or earnings per mile)</a:t>
            </a:r>
            <a:endParaRPr lang="en-US" cap="none" dirty="0">
              <a:solidFill>
                <a:schemeClr val="tx1"/>
              </a:solidFill>
              <a:latin typeface="+mn-lt"/>
            </a:endParaRPr>
          </a:p>
        </p:txBody>
      </p:sp>
      <p:sp>
        <p:nvSpPr>
          <p:cNvPr id="6" name="Rectangle: Rounded Corners 5">
            <a:extLst>
              <a:ext uri="{FF2B5EF4-FFF2-40B4-BE49-F238E27FC236}">
                <a16:creationId xmlns:a16="http://schemas.microsoft.com/office/drawing/2014/main" id="{AEA17846-7500-492E-9372-C928282D2D56}"/>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0F90017-959A-42C5-94E4-0D299317ED77}"/>
              </a:ext>
            </a:extLst>
          </p:cNvPr>
          <p:cNvPicPr>
            <a:picLocks noChangeAspect="1"/>
          </p:cNvPicPr>
          <p:nvPr/>
        </p:nvPicPr>
        <p:blipFill>
          <a:blip r:embed="rId3"/>
          <a:stretch>
            <a:fillRect/>
          </a:stretch>
        </p:blipFill>
        <p:spPr>
          <a:xfrm>
            <a:off x="6096000" y="2420536"/>
            <a:ext cx="5878615" cy="3748426"/>
          </a:xfrm>
          <a:prstGeom prst="rect">
            <a:avLst/>
          </a:prstGeom>
        </p:spPr>
      </p:pic>
    </p:spTree>
    <p:extLst>
      <p:ext uri="{BB962C8B-B14F-4D97-AF65-F5344CB8AC3E}">
        <p14:creationId xmlns:p14="http://schemas.microsoft.com/office/powerpoint/2010/main" val="145755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78800D-6174-4ED0-887F-63C45970AC76}"/>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4" name="Title 1">
            <a:extLst>
              <a:ext uri="{FF2B5EF4-FFF2-40B4-BE49-F238E27FC236}">
                <a16:creationId xmlns:a16="http://schemas.microsoft.com/office/drawing/2014/main" id="{5B94CCEB-74C5-4EB2-853D-D247E341207C}"/>
              </a:ext>
            </a:extLst>
          </p:cNvPr>
          <p:cNvSpPr>
            <a:spLocks noGrp="1"/>
          </p:cNvSpPr>
          <p:nvPr/>
        </p:nvSpPr>
        <p:spPr>
          <a:xfrm>
            <a:off x="965200" y="2589643"/>
            <a:ext cx="10261600" cy="1678714"/>
          </a:xfrm>
          <a:prstGeom prst="rect">
            <a:avLst/>
          </a:prstGeom>
        </p:spPr>
        <p:txBody>
          <a:bodyPr vert="horz" lIns="91440" tIns="45720" rIns="91440" bIns="45720" rtlCol="0" anchor="b" anchorCtr="0">
            <a:norm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lgn="ctr" defTabSz="914400">
              <a:spcAft>
                <a:spcPts val="600"/>
              </a:spcAft>
            </a:pPr>
            <a:r>
              <a:rPr lang="en-US" sz="11500" dirty="0">
                <a:ln w="22225">
                  <a:solidFill>
                    <a:schemeClr val="tx1"/>
                  </a:solidFill>
                  <a:miter lim="800000"/>
                </a:ln>
                <a:noFill/>
                <a:latin typeface="+mn-lt"/>
              </a:rPr>
              <a:t>Thank you</a:t>
            </a:r>
          </a:p>
        </p:txBody>
      </p:sp>
    </p:spTree>
    <p:extLst>
      <p:ext uri="{BB962C8B-B14F-4D97-AF65-F5344CB8AC3E}">
        <p14:creationId xmlns:p14="http://schemas.microsoft.com/office/powerpoint/2010/main" val="56825101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Data set summary</a:t>
            </a:r>
          </a:p>
        </p:txBody>
      </p:sp>
      <p:sp>
        <p:nvSpPr>
          <p:cNvPr id="5" name="Title 1">
            <a:extLst>
              <a:ext uri="{FF2B5EF4-FFF2-40B4-BE49-F238E27FC236}">
                <a16:creationId xmlns:a16="http://schemas.microsoft.com/office/drawing/2014/main" id="{5EFF4539-2B4C-465A-9FAE-3F9F1D692DC3}"/>
              </a:ext>
            </a:extLst>
          </p:cNvPr>
          <p:cNvSpPr>
            <a:spLocks noGrp="1"/>
          </p:cNvSpPr>
          <p:nvPr/>
        </p:nvSpPr>
        <p:spPr>
          <a:xfrm>
            <a:off x="453179" y="2434265"/>
            <a:ext cx="10863750" cy="2098407"/>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Trip data &amp; Fare data for the month of April 2013 available as two csv files</a:t>
            </a:r>
          </a:p>
          <a:p>
            <a:pPr marL="342900" indent="-342900">
              <a:spcBef>
                <a:spcPts val="600"/>
              </a:spcBef>
              <a:buFont typeface="Arial" panose="020B0604020202020204" pitchFamily="34" charset="0"/>
              <a:buChar char="•"/>
            </a:pPr>
            <a:r>
              <a:rPr lang="en-US" sz="2400" cap="none" dirty="0">
                <a:solidFill>
                  <a:schemeClr val="tx1"/>
                </a:solidFill>
                <a:latin typeface="+mn-lt"/>
              </a:rPr>
              <a:t>1000000 data points considered for analysis</a:t>
            </a:r>
          </a:p>
          <a:p>
            <a:pPr marL="342900" indent="-342900">
              <a:spcBef>
                <a:spcPts val="600"/>
              </a:spcBef>
              <a:buFont typeface="Arial" panose="020B0604020202020204" pitchFamily="34" charset="0"/>
              <a:buChar char="•"/>
            </a:pPr>
            <a:r>
              <a:rPr lang="en-US" sz="2400" cap="none" dirty="0">
                <a:solidFill>
                  <a:schemeClr val="tx1"/>
                </a:solidFill>
                <a:latin typeface="+mn-lt"/>
              </a:rPr>
              <a:t>Two unique vendors for taxis : VTS &amp; CMT</a:t>
            </a:r>
          </a:p>
          <a:p>
            <a:pPr marL="342900" indent="-342900">
              <a:spcBef>
                <a:spcPts val="600"/>
              </a:spcBef>
              <a:buFont typeface="Arial" panose="020B0604020202020204" pitchFamily="34" charset="0"/>
              <a:buChar char="•"/>
            </a:pPr>
            <a:r>
              <a:rPr lang="en-US" sz="2400" cap="none" dirty="0">
                <a:solidFill>
                  <a:schemeClr val="tx1"/>
                </a:solidFill>
                <a:latin typeface="+mn-lt"/>
              </a:rPr>
              <a:t>13105 unique taxis </a:t>
            </a:r>
          </a:p>
          <a:p>
            <a:pPr marL="342900" indent="-342900">
              <a:spcBef>
                <a:spcPts val="600"/>
              </a:spcBef>
              <a:buFont typeface="Arial" panose="020B0604020202020204" pitchFamily="34" charset="0"/>
              <a:buChar char="•"/>
            </a:pPr>
            <a:r>
              <a:rPr lang="en-US" sz="2400" cap="none" dirty="0">
                <a:solidFill>
                  <a:schemeClr val="tx1"/>
                </a:solidFill>
                <a:latin typeface="+mn-lt"/>
              </a:rPr>
              <a:t>29800 unique drivers</a:t>
            </a:r>
          </a:p>
        </p:txBody>
      </p:sp>
      <p:sp>
        <p:nvSpPr>
          <p:cNvPr id="6" name="Rectangle: Rounded Corners 5">
            <a:extLst>
              <a:ext uri="{FF2B5EF4-FFF2-40B4-BE49-F238E27FC236}">
                <a16:creationId xmlns:a16="http://schemas.microsoft.com/office/drawing/2014/main" id="{1695C932-23E6-4726-B331-C7C3ED2937D2}"/>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877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Data cleaning</a:t>
            </a:r>
          </a:p>
        </p:txBody>
      </p:sp>
      <p:sp>
        <p:nvSpPr>
          <p:cNvPr id="3" name="Title 1">
            <a:extLst>
              <a:ext uri="{FF2B5EF4-FFF2-40B4-BE49-F238E27FC236}">
                <a16:creationId xmlns:a16="http://schemas.microsoft.com/office/drawing/2014/main" id="{955D1130-2A6C-4E4A-8CB9-C2135034B2E7}"/>
              </a:ext>
            </a:extLst>
          </p:cNvPr>
          <p:cNvSpPr>
            <a:spLocks noGrp="1"/>
          </p:cNvSpPr>
          <p:nvPr/>
        </p:nvSpPr>
        <p:spPr>
          <a:xfrm>
            <a:off x="453179" y="2434267"/>
            <a:ext cx="10676040" cy="2452368"/>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Removing erroneous trips from the data:</a:t>
            </a:r>
          </a:p>
          <a:p>
            <a:pPr marL="800100" lvl="1" indent="-342900">
              <a:spcBef>
                <a:spcPts val="600"/>
              </a:spcBef>
              <a:buFont typeface="Arial" panose="020B0604020202020204" pitchFamily="34" charset="0"/>
              <a:buChar char="•"/>
            </a:pPr>
            <a:r>
              <a:rPr lang="en-US" sz="2000" cap="none" dirty="0">
                <a:solidFill>
                  <a:schemeClr val="tx1"/>
                </a:solidFill>
                <a:latin typeface="+mn-lt"/>
              </a:rPr>
              <a:t>Removed trips with zero trip time</a:t>
            </a:r>
          </a:p>
          <a:p>
            <a:pPr marL="800100" lvl="1" indent="-342900">
              <a:spcBef>
                <a:spcPts val="600"/>
              </a:spcBef>
              <a:buFont typeface="Arial" panose="020B0604020202020204" pitchFamily="34" charset="0"/>
              <a:buChar char="•"/>
            </a:pPr>
            <a:r>
              <a:rPr lang="en-US" sz="2000" cap="none" dirty="0">
                <a:solidFill>
                  <a:schemeClr val="tx1"/>
                </a:solidFill>
                <a:latin typeface="+mn-lt"/>
              </a:rPr>
              <a:t>Removed trips with zero passengers</a:t>
            </a:r>
          </a:p>
          <a:p>
            <a:pPr marL="800100" lvl="1" indent="-342900">
              <a:spcBef>
                <a:spcPts val="600"/>
              </a:spcBef>
              <a:buFont typeface="Arial" panose="020B0604020202020204" pitchFamily="34" charset="0"/>
              <a:buChar char="•"/>
            </a:pPr>
            <a:r>
              <a:rPr lang="en-US" sz="2000" cap="none" dirty="0">
                <a:solidFill>
                  <a:schemeClr val="tx1"/>
                </a:solidFill>
                <a:latin typeface="+mn-lt"/>
              </a:rPr>
              <a:t>Removed trips with trip distance as zero</a:t>
            </a:r>
          </a:p>
          <a:p>
            <a:pPr marL="342900" indent="-342900">
              <a:spcBef>
                <a:spcPts val="600"/>
              </a:spcBef>
              <a:buFont typeface="Arial" panose="020B0604020202020204" pitchFamily="34" charset="0"/>
              <a:buChar char="•"/>
            </a:pPr>
            <a:r>
              <a:rPr lang="en-US" sz="2400" cap="none" dirty="0">
                <a:solidFill>
                  <a:schemeClr val="tx1"/>
                </a:solidFill>
                <a:latin typeface="+mn-lt"/>
              </a:rPr>
              <a:t>Removing anomalous latitude &amp; longitude values in pickup &amp; </a:t>
            </a:r>
            <a:r>
              <a:rPr lang="en-US" sz="2400" cap="none" dirty="0" err="1">
                <a:solidFill>
                  <a:schemeClr val="tx1"/>
                </a:solidFill>
                <a:latin typeface="+mn-lt"/>
              </a:rPr>
              <a:t>dropoff</a:t>
            </a:r>
            <a:r>
              <a:rPr lang="en-US" sz="2400" cap="none" dirty="0">
                <a:solidFill>
                  <a:schemeClr val="tx1"/>
                </a:solidFill>
                <a:latin typeface="+mn-lt"/>
              </a:rPr>
              <a:t> coordinates</a:t>
            </a:r>
          </a:p>
          <a:p>
            <a:pPr marL="342900" indent="-342900">
              <a:spcBef>
                <a:spcPts val="600"/>
              </a:spcBef>
              <a:buFont typeface="Arial" panose="020B0604020202020204" pitchFamily="34" charset="0"/>
              <a:buChar char="•"/>
            </a:pPr>
            <a:r>
              <a:rPr lang="en-US" sz="2400" cap="none" dirty="0">
                <a:solidFill>
                  <a:schemeClr val="tx1"/>
                </a:solidFill>
                <a:latin typeface="+mn-lt"/>
              </a:rPr>
              <a:t>Removing trips where taxi speed is greater than 250 mph</a:t>
            </a:r>
          </a:p>
          <a:p>
            <a:pPr marL="342900" indent="-342900">
              <a:spcBef>
                <a:spcPts val="600"/>
              </a:spcBef>
              <a:buFont typeface="Arial" panose="020B0604020202020204" pitchFamily="34" charset="0"/>
              <a:buChar char="•"/>
            </a:pPr>
            <a:endParaRPr lang="en-US" sz="2400" cap="none" dirty="0">
              <a:solidFill>
                <a:schemeClr val="tx1"/>
              </a:solidFill>
              <a:latin typeface="+mn-lt"/>
            </a:endParaRPr>
          </a:p>
        </p:txBody>
      </p:sp>
      <p:sp>
        <p:nvSpPr>
          <p:cNvPr id="5" name="Rectangle: Rounded Corners 4">
            <a:extLst>
              <a:ext uri="{FF2B5EF4-FFF2-40B4-BE49-F238E27FC236}">
                <a16:creationId xmlns:a16="http://schemas.microsoft.com/office/drawing/2014/main" id="{E1127637-967E-4A6C-BD83-F974F4643E2D}"/>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780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Exploratory data analysis</a:t>
            </a:r>
          </a:p>
          <a:p>
            <a:pPr>
              <a:spcBef>
                <a:spcPts val="600"/>
              </a:spcBef>
            </a:pPr>
            <a:r>
              <a:rPr lang="en-US" sz="4000" dirty="0">
                <a:solidFill>
                  <a:schemeClr val="tx1">
                    <a:lumMod val="65000"/>
                    <a:lumOff val="35000"/>
                  </a:schemeClr>
                </a:solidFill>
                <a:latin typeface="Bahnschrift SemiLight SemiConde" panose="020B0502040204020203" pitchFamily="34" charset="0"/>
              </a:rPr>
              <a:t>Passenger count</a:t>
            </a:r>
          </a:p>
        </p:txBody>
      </p:sp>
      <p:pic>
        <p:nvPicPr>
          <p:cNvPr id="2" name="Picture 1">
            <a:extLst>
              <a:ext uri="{FF2B5EF4-FFF2-40B4-BE49-F238E27FC236}">
                <a16:creationId xmlns:a16="http://schemas.microsoft.com/office/drawing/2014/main" id="{0FF8E2DD-DE46-4A70-9225-FE063A6DBF20}"/>
              </a:ext>
            </a:extLst>
          </p:cNvPr>
          <p:cNvPicPr>
            <a:picLocks noChangeAspect="1"/>
          </p:cNvPicPr>
          <p:nvPr/>
        </p:nvPicPr>
        <p:blipFill>
          <a:blip r:embed="rId3"/>
          <a:stretch>
            <a:fillRect/>
          </a:stretch>
        </p:blipFill>
        <p:spPr>
          <a:xfrm>
            <a:off x="6941881" y="2367697"/>
            <a:ext cx="4895850" cy="3209925"/>
          </a:xfrm>
          <a:prstGeom prst="rect">
            <a:avLst/>
          </a:prstGeom>
        </p:spPr>
      </p:pic>
      <p:sp>
        <p:nvSpPr>
          <p:cNvPr id="5" name="Title 1">
            <a:extLst>
              <a:ext uri="{FF2B5EF4-FFF2-40B4-BE49-F238E27FC236}">
                <a16:creationId xmlns:a16="http://schemas.microsoft.com/office/drawing/2014/main" id="{7AB2DCEE-B09F-40F5-B737-43C78AB62199}"/>
              </a:ext>
            </a:extLst>
          </p:cNvPr>
          <p:cNvSpPr>
            <a:spLocks noGrp="1"/>
          </p:cNvSpPr>
          <p:nvPr/>
        </p:nvSpPr>
        <p:spPr>
          <a:xfrm>
            <a:off x="453179" y="2576052"/>
            <a:ext cx="6144266" cy="3362631"/>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Nearly 6,60,000 trips with solo riders that constitutes about 68% of the rides</a:t>
            </a:r>
          </a:p>
          <a:p>
            <a:pPr marL="342900" indent="-342900">
              <a:spcBef>
                <a:spcPts val="600"/>
              </a:spcBef>
              <a:buFont typeface="Arial" panose="020B0604020202020204" pitchFamily="34" charset="0"/>
              <a:buChar char="•"/>
            </a:pPr>
            <a:r>
              <a:rPr lang="en-US" sz="2400" cap="none" dirty="0">
                <a:solidFill>
                  <a:schemeClr val="tx1"/>
                </a:solidFill>
                <a:latin typeface="+mn-lt"/>
              </a:rPr>
              <a:t>Least number of trips are with 4 passengers</a:t>
            </a:r>
          </a:p>
          <a:p>
            <a:pPr marL="342900" indent="-342900">
              <a:spcBef>
                <a:spcPts val="600"/>
              </a:spcBef>
              <a:buFont typeface="Arial" panose="020B0604020202020204" pitchFamily="34" charset="0"/>
              <a:buChar char="•"/>
            </a:pPr>
            <a:r>
              <a:rPr lang="en-US" sz="2400" cap="none" dirty="0">
                <a:solidFill>
                  <a:schemeClr val="tx1"/>
                </a:solidFill>
                <a:latin typeface="+mn-lt"/>
              </a:rPr>
              <a:t>The distribution is right-skewed (or Positive skewed) with skewness of ~1.84. (Since this is ordinal data, calculating skewness do make sense)</a:t>
            </a:r>
          </a:p>
        </p:txBody>
      </p:sp>
      <p:sp>
        <p:nvSpPr>
          <p:cNvPr id="6" name="Rectangle: Rounded Corners 5">
            <a:extLst>
              <a:ext uri="{FF2B5EF4-FFF2-40B4-BE49-F238E27FC236}">
                <a16:creationId xmlns:a16="http://schemas.microsoft.com/office/drawing/2014/main" id="{2109F6EE-4356-4138-8DED-21ED1CE381F6}"/>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56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Exploratory data analysis</a:t>
            </a:r>
          </a:p>
          <a:p>
            <a:pPr>
              <a:spcBef>
                <a:spcPts val="600"/>
              </a:spcBef>
            </a:pPr>
            <a:r>
              <a:rPr lang="en-US" sz="4000" dirty="0">
                <a:solidFill>
                  <a:schemeClr val="tx1">
                    <a:lumMod val="65000"/>
                    <a:lumOff val="35000"/>
                  </a:schemeClr>
                </a:solidFill>
                <a:latin typeface="Bahnschrift SemiLight SemiConde" panose="020B0502040204020203" pitchFamily="34" charset="0"/>
              </a:rPr>
              <a:t>Payment mode</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453179" y="2576052"/>
            <a:ext cx="6144266" cy="3362631"/>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5 unique payment modes : CRD, CSH, UNK, NOC &amp; DIS</a:t>
            </a:r>
          </a:p>
          <a:p>
            <a:pPr marL="342900" indent="-342900">
              <a:spcBef>
                <a:spcPts val="600"/>
              </a:spcBef>
              <a:buFont typeface="Arial" panose="020B0604020202020204" pitchFamily="34" charset="0"/>
              <a:buChar char="•"/>
            </a:pPr>
            <a:r>
              <a:rPr lang="en-US" sz="2400" cap="none" dirty="0">
                <a:solidFill>
                  <a:schemeClr val="tx1"/>
                </a:solidFill>
                <a:latin typeface="+mn-lt"/>
              </a:rPr>
              <a:t>Credit(CRD) &amp; Cash(CSH) are the most popular payment modes (99% of total payments) </a:t>
            </a:r>
          </a:p>
          <a:p>
            <a:pPr marL="342900" indent="-342900">
              <a:spcBef>
                <a:spcPts val="600"/>
              </a:spcBef>
              <a:buFont typeface="Arial" panose="020B0604020202020204" pitchFamily="34" charset="0"/>
              <a:buChar char="•"/>
            </a:pPr>
            <a:r>
              <a:rPr lang="en-US" sz="2400" cap="none" dirty="0">
                <a:solidFill>
                  <a:schemeClr val="tx1"/>
                </a:solidFill>
                <a:latin typeface="+mn-lt"/>
              </a:rPr>
              <a:t>~52% of payments are through Credit</a:t>
            </a:r>
          </a:p>
          <a:p>
            <a:pPr marL="342900" indent="-342900">
              <a:spcBef>
                <a:spcPts val="600"/>
              </a:spcBef>
              <a:buFont typeface="Arial" panose="020B0604020202020204" pitchFamily="34" charset="0"/>
              <a:buChar char="•"/>
            </a:pPr>
            <a:r>
              <a:rPr lang="en-US" sz="2400" cap="none" dirty="0">
                <a:solidFill>
                  <a:schemeClr val="tx1"/>
                </a:solidFill>
                <a:latin typeface="+mn-lt"/>
              </a:rPr>
              <a:t>~47% of payments are through Cash</a:t>
            </a:r>
          </a:p>
        </p:txBody>
      </p:sp>
      <p:pic>
        <p:nvPicPr>
          <p:cNvPr id="3" name="Picture 2">
            <a:extLst>
              <a:ext uri="{FF2B5EF4-FFF2-40B4-BE49-F238E27FC236}">
                <a16:creationId xmlns:a16="http://schemas.microsoft.com/office/drawing/2014/main" id="{F625EEDB-4E93-42FD-9E02-F6BBC72DC5B9}"/>
              </a:ext>
            </a:extLst>
          </p:cNvPr>
          <p:cNvPicPr>
            <a:picLocks noChangeAspect="1"/>
          </p:cNvPicPr>
          <p:nvPr/>
        </p:nvPicPr>
        <p:blipFill>
          <a:blip r:embed="rId3"/>
          <a:stretch>
            <a:fillRect/>
          </a:stretch>
        </p:blipFill>
        <p:spPr>
          <a:xfrm>
            <a:off x="7591758" y="2019117"/>
            <a:ext cx="3980809" cy="3919566"/>
          </a:xfrm>
          <a:prstGeom prst="rect">
            <a:avLst/>
          </a:prstGeom>
        </p:spPr>
      </p:pic>
      <p:sp>
        <p:nvSpPr>
          <p:cNvPr id="6" name="Rectangle: Rounded Corners 5">
            <a:extLst>
              <a:ext uri="{FF2B5EF4-FFF2-40B4-BE49-F238E27FC236}">
                <a16:creationId xmlns:a16="http://schemas.microsoft.com/office/drawing/2014/main" id="{5B6C7E59-B860-4649-BE58-916A9AD74C66}"/>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563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Exploratory data analysis</a:t>
            </a:r>
          </a:p>
          <a:p>
            <a:pPr>
              <a:spcBef>
                <a:spcPts val="600"/>
              </a:spcBef>
            </a:pPr>
            <a:r>
              <a:rPr lang="en-US" sz="4000" dirty="0">
                <a:solidFill>
                  <a:schemeClr val="tx1">
                    <a:lumMod val="65000"/>
                    <a:lumOff val="35000"/>
                  </a:schemeClr>
                </a:solidFill>
                <a:latin typeface="Bahnschrift SemiLight SemiConde" panose="020B0502040204020203" pitchFamily="34" charset="0"/>
              </a:rPr>
              <a:t>Fare amount</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453179" y="2576052"/>
            <a:ext cx="4700404" cy="3362631"/>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Lowest fare is $2.50</a:t>
            </a:r>
          </a:p>
          <a:p>
            <a:pPr marL="342900" indent="-342900">
              <a:spcBef>
                <a:spcPts val="600"/>
              </a:spcBef>
              <a:buFont typeface="Arial" panose="020B0604020202020204" pitchFamily="34" charset="0"/>
              <a:buChar char="•"/>
            </a:pPr>
            <a:r>
              <a:rPr lang="en-US" sz="2400" cap="none" dirty="0">
                <a:solidFill>
                  <a:schemeClr val="tx1"/>
                </a:solidFill>
                <a:latin typeface="+mn-lt"/>
              </a:rPr>
              <a:t>Distribution is heavily positively skewed</a:t>
            </a:r>
          </a:p>
          <a:p>
            <a:pPr marL="342900" indent="-342900">
              <a:spcBef>
                <a:spcPts val="600"/>
              </a:spcBef>
              <a:buFont typeface="Arial" panose="020B0604020202020204" pitchFamily="34" charset="0"/>
              <a:buChar char="•"/>
            </a:pPr>
            <a:r>
              <a:rPr lang="en-US" sz="2400" cap="none" dirty="0">
                <a:solidFill>
                  <a:schemeClr val="tx1"/>
                </a:solidFill>
                <a:latin typeface="+mn-lt"/>
              </a:rPr>
              <a:t>Most expensive trip is $385, but most trips are under $50</a:t>
            </a:r>
          </a:p>
          <a:p>
            <a:pPr marL="342900" indent="-342900">
              <a:spcBef>
                <a:spcPts val="600"/>
              </a:spcBef>
              <a:buFont typeface="Arial" panose="020B0604020202020204" pitchFamily="34" charset="0"/>
              <a:buChar char="•"/>
            </a:pPr>
            <a:r>
              <a:rPr lang="en-US" sz="2400" cap="none" dirty="0">
                <a:solidFill>
                  <a:schemeClr val="tx1"/>
                </a:solidFill>
                <a:latin typeface="+mn-lt"/>
              </a:rPr>
              <a:t>Median trip fare is $9.5 &amp; standard deviation is $9 after </a:t>
            </a:r>
            <a:r>
              <a:rPr lang="en-US" sz="2400" cap="none" dirty="0" err="1">
                <a:solidFill>
                  <a:schemeClr val="tx1"/>
                </a:solidFill>
                <a:latin typeface="+mn-lt"/>
              </a:rPr>
              <a:t>winsorizing</a:t>
            </a:r>
            <a:endParaRPr lang="en-US" sz="2400" cap="none" dirty="0">
              <a:solidFill>
                <a:schemeClr val="tx1"/>
              </a:solidFill>
              <a:latin typeface="+mn-lt"/>
            </a:endParaRPr>
          </a:p>
          <a:p>
            <a:pPr marL="342900" indent="-342900">
              <a:spcBef>
                <a:spcPts val="600"/>
              </a:spcBef>
              <a:buFont typeface="Arial" panose="020B0604020202020204" pitchFamily="34" charset="0"/>
              <a:buChar char="•"/>
            </a:pPr>
            <a:r>
              <a:rPr lang="en-US" sz="2400" cap="none" dirty="0">
                <a:solidFill>
                  <a:schemeClr val="tx1"/>
                </a:solidFill>
                <a:latin typeface="+mn-lt"/>
              </a:rPr>
              <a:t>Airport rides have a median of $52</a:t>
            </a:r>
          </a:p>
          <a:p>
            <a:pPr marL="342900" indent="-342900">
              <a:spcBef>
                <a:spcPts val="600"/>
              </a:spcBef>
              <a:buFont typeface="Arial" panose="020B0604020202020204" pitchFamily="34" charset="0"/>
              <a:buChar char="•"/>
            </a:pPr>
            <a:endParaRPr lang="en-US" sz="2400" cap="none" dirty="0">
              <a:solidFill>
                <a:schemeClr val="tx1"/>
              </a:solidFill>
              <a:latin typeface="+mn-lt"/>
            </a:endParaRPr>
          </a:p>
        </p:txBody>
      </p:sp>
      <p:pic>
        <p:nvPicPr>
          <p:cNvPr id="2" name="Picture 1">
            <a:extLst>
              <a:ext uri="{FF2B5EF4-FFF2-40B4-BE49-F238E27FC236}">
                <a16:creationId xmlns:a16="http://schemas.microsoft.com/office/drawing/2014/main" id="{AA419289-B127-43CE-A19E-8C7EF4BD4660}"/>
              </a:ext>
            </a:extLst>
          </p:cNvPr>
          <p:cNvPicPr>
            <a:picLocks noChangeAspect="1"/>
          </p:cNvPicPr>
          <p:nvPr/>
        </p:nvPicPr>
        <p:blipFill>
          <a:blip r:embed="rId3"/>
          <a:stretch>
            <a:fillRect/>
          </a:stretch>
        </p:blipFill>
        <p:spPr>
          <a:xfrm>
            <a:off x="5163522" y="1445342"/>
            <a:ext cx="6779089" cy="2812025"/>
          </a:xfrm>
          <a:prstGeom prst="rect">
            <a:avLst/>
          </a:prstGeom>
        </p:spPr>
      </p:pic>
      <p:pic>
        <p:nvPicPr>
          <p:cNvPr id="6" name="Picture 5">
            <a:extLst>
              <a:ext uri="{FF2B5EF4-FFF2-40B4-BE49-F238E27FC236}">
                <a16:creationId xmlns:a16="http://schemas.microsoft.com/office/drawing/2014/main" id="{C373C786-B43A-4FB3-A12F-A352DA6D55B7}"/>
              </a:ext>
            </a:extLst>
          </p:cNvPr>
          <p:cNvPicPr>
            <a:picLocks noChangeAspect="1"/>
          </p:cNvPicPr>
          <p:nvPr/>
        </p:nvPicPr>
        <p:blipFill>
          <a:blip r:embed="rId4"/>
          <a:stretch>
            <a:fillRect/>
          </a:stretch>
        </p:blipFill>
        <p:spPr>
          <a:xfrm>
            <a:off x="6589195" y="4257367"/>
            <a:ext cx="3907863" cy="2398283"/>
          </a:xfrm>
          <a:prstGeom prst="rect">
            <a:avLst/>
          </a:prstGeom>
        </p:spPr>
      </p:pic>
      <p:sp>
        <p:nvSpPr>
          <p:cNvPr id="7" name="Rectangle: Rounded Corners 6">
            <a:extLst>
              <a:ext uri="{FF2B5EF4-FFF2-40B4-BE49-F238E27FC236}">
                <a16:creationId xmlns:a16="http://schemas.microsoft.com/office/drawing/2014/main" id="{7644FECA-84BE-4D7D-BFAF-57D628B08FD1}"/>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11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Exploratory data analysis</a:t>
            </a:r>
          </a:p>
          <a:p>
            <a:pPr>
              <a:spcBef>
                <a:spcPts val="600"/>
              </a:spcBef>
            </a:pPr>
            <a:r>
              <a:rPr lang="en-US" sz="4000" dirty="0">
                <a:solidFill>
                  <a:schemeClr val="tx1">
                    <a:lumMod val="65000"/>
                    <a:lumOff val="35000"/>
                  </a:schemeClr>
                </a:solidFill>
                <a:latin typeface="Bahnschrift SemiLight SemiConde" panose="020B0502040204020203" pitchFamily="34" charset="0"/>
              </a:rPr>
              <a:t>TIP amount</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453179" y="3028333"/>
            <a:ext cx="5003724" cy="2054942"/>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Most passengers do not tip well</a:t>
            </a:r>
          </a:p>
          <a:p>
            <a:pPr marL="342900" indent="-342900">
              <a:spcBef>
                <a:spcPts val="600"/>
              </a:spcBef>
              <a:buFont typeface="Arial" panose="020B0604020202020204" pitchFamily="34" charset="0"/>
              <a:buChar char="•"/>
            </a:pPr>
            <a:r>
              <a:rPr lang="en-US" sz="2400" cap="none" dirty="0">
                <a:solidFill>
                  <a:schemeClr val="tx1"/>
                </a:solidFill>
                <a:latin typeface="+mn-lt"/>
              </a:rPr>
              <a:t>49.86% of trips are having zero tips</a:t>
            </a:r>
          </a:p>
          <a:p>
            <a:pPr marL="342900" indent="-342900">
              <a:spcBef>
                <a:spcPts val="600"/>
              </a:spcBef>
              <a:buFont typeface="Arial" panose="020B0604020202020204" pitchFamily="34" charset="0"/>
              <a:buChar char="•"/>
            </a:pPr>
            <a:r>
              <a:rPr lang="en-US" sz="2400" cap="none" dirty="0">
                <a:solidFill>
                  <a:schemeClr val="tx1"/>
                </a:solidFill>
                <a:latin typeface="+mn-lt"/>
              </a:rPr>
              <a:t>This could also indicate that tips are not properly reported by the drivers or errors in data collection</a:t>
            </a:r>
          </a:p>
        </p:txBody>
      </p:sp>
      <p:pic>
        <p:nvPicPr>
          <p:cNvPr id="3" name="Picture 2">
            <a:extLst>
              <a:ext uri="{FF2B5EF4-FFF2-40B4-BE49-F238E27FC236}">
                <a16:creationId xmlns:a16="http://schemas.microsoft.com/office/drawing/2014/main" id="{5A235374-D61D-4934-8EE6-5E6703586EE6}"/>
              </a:ext>
            </a:extLst>
          </p:cNvPr>
          <p:cNvPicPr>
            <a:picLocks noChangeAspect="1"/>
          </p:cNvPicPr>
          <p:nvPr/>
        </p:nvPicPr>
        <p:blipFill>
          <a:blip r:embed="rId3"/>
          <a:stretch>
            <a:fillRect/>
          </a:stretch>
        </p:blipFill>
        <p:spPr>
          <a:xfrm>
            <a:off x="5722374" y="2553588"/>
            <a:ext cx="6237241" cy="2926705"/>
          </a:xfrm>
          <a:prstGeom prst="rect">
            <a:avLst/>
          </a:prstGeom>
        </p:spPr>
      </p:pic>
      <p:sp>
        <p:nvSpPr>
          <p:cNvPr id="7" name="Rectangle: Rounded Corners 6">
            <a:extLst>
              <a:ext uri="{FF2B5EF4-FFF2-40B4-BE49-F238E27FC236}">
                <a16:creationId xmlns:a16="http://schemas.microsoft.com/office/drawing/2014/main" id="{DC510173-C3F6-46D2-9811-BEFFCE670DEA}"/>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769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Exploratory data analysis</a:t>
            </a:r>
          </a:p>
          <a:p>
            <a:pPr>
              <a:spcBef>
                <a:spcPts val="600"/>
              </a:spcBef>
            </a:pPr>
            <a:r>
              <a:rPr lang="en-US" sz="4000" dirty="0">
                <a:solidFill>
                  <a:schemeClr val="tx1">
                    <a:lumMod val="65000"/>
                    <a:lumOff val="35000"/>
                  </a:schemeClr>
                </a:solidFill>
                <a:latin typeface="Bahnschrift SemiLight SemiConde" panose="020B0502040204020203" pitchFamily="34" charset="0"/>
              </a:rPr>
              <a:t>Total amount</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453179" y="2733369"/>
            <a:ext cx="5003724" cy="2557922"/>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Since tips are very low, total amount follows similar distributions as fare amount</a:t>
            </a:r>
          </a:p>
          <a:p>
            <a:pPr marL="342900" indent="-342900">
              <a:spcBef>
                <a:spcPts val="600"/>
              </a:spcBef>
              <a:buFont typeface="Arial" panose="020B0604020202020204" pitchFamily="34" charset="0"/>
              <a:buChar char="•"/>
            </a:pPr>
            <a:r>
              <a:rPr lang="en-US" sz="2400" cap="none" dirty="0">
                <a:solidFill>
                  <a:schemeClr val="tx1"/>
                </a:solidFill>
                <a:latin typeface="+mn-lt"/>
              </a:rPr>
              <a:t>The distribution is heavily positively skewed</a:t>
            </a:r>
          </a:p>
          <a:p>
            <a:pPr marL="342900" indent="-342900">
              <a:spcBef>
                <a:spcPts val="600"/>
              </a:spcBef>
              <a:buFont typeface="Arial" panose="020B0604020202020204" pitchFamily="34" charset="0"/>
              <a:buChar char="•"/>
            </a:pPr>
            <a:r>
              <a:rPr lang="en-US" sz="2400" cap="none" dirty="0" err="1">
                <a:solidFill>
                  <a:schemeClr val="tx1"/>
                </a:solidFill>
                <a:latin typeface="+mn-lt"/>
              </a:rPr>
              <a:t>Winsorized</a:t>
            </a:r>
            <a:r>
              <a:rPr lang="en-US" sz="2400" cap="none" dirty="0">
                <a:solidFill>
                  <a:schemeClr val="tx1"/>
                </a:solidFill>
                <a:latin typeface="+mn-lt"/>
              </a:rPr>
              <a:t> total fare has a median value of $11</a:t>
            </a:r>
          </a:p>
        </p:txBody>
      </p:sp>
      <p:pic>
        <p:nvPicPr>
          <p:cNvPr id="2" name="Picture 1">
            <a:extLst>
              <a:ext uri="{FF2B5EF4-FFF2-40B4-BE49-F238E27FC236}">
                <a16:creationId xmlns:a16="http://schemas.microsoft.com/office/drawing/2014/main" id="{DC19A000-B555-41F1-A304-30633D5150D6}"/>
              </a:ext>
            </a:extLst>
          </p:cNvPr>
          <p:cNvPicPr>
            <a:picLocks noChangeAspect="1"/>
          </p:cNvPicPr>
          <p:nvPr/>
        </p:nvPicPr>
        <p:blipFill>
          <a:blip r:embed="rId3"/>
          <a:stretch>
            <a:fillRect/>
          </a:stretch>
        </p:blipFill>
        <p:spPr>
          <a:xfrm>
            <a:off x="5754649" y="2524639"/>
            <a:ext cx="6183382" cy="2845309"/>
          </a:xfrm>
          <a:prstGeom prst="rect">
            <a:avLst/>
          </a:prstGeom>
        </p:spPr>
      </p:pic>
      <p:sp>
        <p:nvSpPr>
          <p:cNvPr id="6" name="Rectangle: Rounded Corners 5">
            <a:extLst>
              <a:ext uri="{FF2B5EF4-FFF2-40B4-BE49-F238E27FC236}">
                <a16:creationId xmlns:a16="http://schemas.microsoft.com/office/drawing/2014/main" id="{739A4052-8F66-462C-B9A9-DD8471B7B5E9}"/>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4402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94CCEB-74C5-4EB2-853D-D247E341207C}"/>
              </a:ext>
            </a:extLst>
          </p:cNvPr>
          <p:cNvSpPr>
            <a:spLocks noGrp="1"/>
          </p:cNvSpPr>
          <p:nvPr/>
        </p:nvSpPr>
        <p:spPr>
          <a:xfrm>
            <a:off x="453179" y="551387"/>
            <a:ext cx="10676040" cy="716075"/>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a:spcBef>
                <a:spcPts val="600"/>
              </a:spcBef>
            </a:pPr>
            <a:r>
              <a:rPr lang="en-US" sz="5000" dirty="0">
                <a:solidFill>
                  <a:schemeClr val="tx1"/>
                </a:solidFill>
                <a:latin typeface="Bahnschrift SemiLight SemiConde" panose="020B0502040204020203" pitchFamily="34" charset="0"/>
              </a:rPr>
              <a:t>Exploratory data analysis</a:t>
            </a:r>
          </a:p>
          <a:p>
            <a:pPr>
              <a:spcBef>
                <a:spcPts val="600"/>
              </a:spcBef>
            </a:pPr>
            <a:r>
              <a:rPr lang="en-US" sz="4000" dirty="0">
                <a:solidFill>
                  <a:schemeClr val="tx1">
                    <a:lumMod val="65000"/>
                    <a:lumOff val="35000"/>
                  </a:schemeClr>
                </a:solidFill>
                <a:latin typeface="Bahnschrift SemiLight SemiConde" panose="020B0502040204020203" pitchFamily="34" charset="0"/>
              </a:rPr>
              <a:t>Top 5 busiest hours of the day</a:t>
            </a:r>
          </a:p>
        </p:txBody>
      </p:sp>
      <p:sp>
        <p:nvSpPr>
          <p:cNvPr id="5" name="Title 1">
            <a:extLst>
              <a:ext uri="{FF2B5EF4-FFF2-40B4-BE49-F238E27FC236}">
                <a16:creationId xmlns:a16="http://schemas.microsoft.com/office/drawing/2014/main" id="{7AB2DCEE-B09F-40F5-B737-43C78AB62199}"/>
              </a:ext>
            </a:extLst>
          </p:cNvPr>
          <p:cNvSpPr>
            <a:spLocks noGrp="1"/>
          </p:cNvSpPr>
          <p:nvPr/>
        </p:nvSpPr>
        <p:spPr>
          <a:xfrm>
            <a:off x="453179" y="2219099"/>
            <a:ext cx="5642822" cy="716076"/>
          </a:xfrm>
          <a:prstGeom prst="rect">
            <a:avLst/>
          </a:prstGeom>
          <a:ln w="0">
            <a:noFill/>
          </a:ln>
          <a:effectLst/>
        </p:spPr>
        <p:txBody>
          <a:bodyPr vert="horz" lIns="0" tIns="0" rIns="0" bIns="0" rtlCol="0" anchor="t" anchorCtr="0">
            <a:noAutofit/>
          </a:bodyPr>
          <a:lstStyle>
            <a:lvl1pPr algn="l" defTabSz="914333" rtl="0" eaLnBrk="1" latinLnBrk="0" hangingPunct="1">
              <a:lnSpc>
                <a:spcPct val="90000"/>
              </a:lnSpc>
              <a:spcBef>
                <a:spcPct val="0"/>
              </a:spcBef>
              <a:buNone/>
              <a:defRPr sz="7999" kern="1200" cap="all" baseline="0">
                <a:solidFill>
                  <a:schemeClr val="bg1"/>
                </a:solidFill>
                <a:latin typeface="+mj-lt"/>
                <a:ea typeface="+mj-ea"/>
                <a:cs typeface="+mj-cs"/>
              </a:defRPr>
            </a:lvl1pPr>
          </a:lstStyle>
          <a:p>
            <a:pPr marL="342900" indent="-342900">
              <a:spcBef>
                <a:spcPts val="600"/>
              </a:spcBef>
              <a:buFont typeface="Arial" panose="020B0604020202020204" pitchFamily="34" charset="0"/>
              <a:buChar char="•"/>
            </a:pPr>
            <a:r>
              <a:rPr lang="en-US" sz="2400" cap="none" dirty="0">
                <a:solidFill>
                  <a:schemeClr val="tx1"/>
                </a:solidFill>
                <a:latin typeface="+mn-lt"/>
              </a:rPr>
              <a:t>Weekend evenings are the busiest</a:t>
            </a:r>
          </a:p>
          <a:p>
            <a:pPr marL="342900" indent="-342900">
              <a:spcBef>
                <a:spcPts val="600"/>
              </a:spcBef>
              <a:buFont typeface="Arial" panose="020B0604020202020204" pitchFamily="34" charset="0"/>
              <a:buChar char="•"/>
            </a:pPr>
            <a:r>
              <a:rPr lang="en-US" sz="2400" cap="none" dirty="0">
                <a:solidFill>
                  <a:schemeClr val="tx1"/>
                </a:solidFill>
                <a:latin typeface="+mn-lt"/>
              </a:rPr>
              <a:t>Top 5 busiest hours are 10pm, 11pm, 7pm, 6pm &amp; 8pm</a:t>
            </a:r>
          </a:p>
        </p:txBody>
      </p:sp>
      <p:pic>
        <p:nvPicPr>
          <p:cNvPr id="3" name="Picture 2">
            <a:extLst>
              <a:ext uri="{FF2B5EF4-FFF2-40B4-BE49-F238E27FC236}">
                <a16:creationId xmlns:a16="http://schemas.microsoft.com/office/drawing/2014/main" id="{F2D2460F-EDD9-495F-B7FD-29D83D992687}"/>
              </a:ext>
            </a:extLst>
          </p:cNvPr>
          <p:cNvPicPr>
            <a:picLocks noChangeAspect="1"/>
          </p:cNvPicPr>
          <p:nvPr/>
        </p:nvPicPr>
        <p:blipFill>
          <a:blip r:embed="rId3"/>
          <a:stretch>
            <a:fillRect/>
          </a:stretch>
        </p:blipFill>
        <p:spPr>
          <a:xfrm>
            <a:off x="918074" y="3647549"/>
            <a:ext cx="4411009" cy="2848961"/>
          </a:xfrm>
          <a:prstGeom prst="rect">
            <a:avLst/>
          </a:prstGeom>
        </p:spPr>
      </p:pic>
      <p:pic>
        <p:nvPicPr>
          <p:cNvPr id="6" name="Picture 5">
            <a:extLst>
              <a:ext uri="{FF2B5EF4-FFF2-40B4-BE49-F238E27FC236}">
                <a16:creationId xmlns:a16="http://schemas.microsoft.com/office/drawing/2014/main" id="{CD0C48CD-ADEC-438A-A904-CAFB1A5CB9E6}"/>
              </a:ext>
            </a:extLst>
          </p:cNvPr>
          <p:cNvPicPr>
            <a:picLocks noChangeAspect="1"/>
          </p:cNvPicPr>
          <p:nvPr/>
        </p:nvPicPr>
        <p:blipFill>
          <a:blip r:embed="rId4"/>
          <a:stretch>
            <a:fillRect/>
          </a:stretch>
        </p:blipFill>
        <p:spPr>
          <a:xfrm>
            <a:off x="6450408" y="2074606"/>
            <a:ext cx="5387608" cy="4421904"/>
          </a:xfrm>
          <a:prstGeom prst="rect">
            <a:avLst/>
          </a:prstGeom>
        </p:spPr>
      </p:pic>
      <p:sp>
        <p:nvSpPr>
          <p:cNvPr id="7" name="Rectangle: Rounded Corners 6">
            <a:extLst>
              <a:ext uri="{FF2B5EF4-FFF2-40B4-BE49-F238E27FC236}">
                <a16:creationId xmlns:a16="http://schemas.microsoft.com/office/drawing/2014/main" id="{8D560AD2-DD73-4CE4-AE27-675B47AD817C}"/>
              </a:ext>
            </a:extLst>
          </p:cNvPr>
          <p:cNvSpPr/>
          <p:nvPr/>
        </p:nvSpPr>
        <p:spPr>
          <a:xfrm>
            <a:off x="373626" y="481781"/>
            <a:ext cx="11365195" cy="785681"/>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564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983</Words>
  <Application>Microsoft Office PowerPoint</Application>
  <PresentationFormat>Widescreen</PresentationFormat>
  <Paragraphs>113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Bahnschrift SemiLight SemiConde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Ghosh, Ashlin</dc:creator>
  <cp:lastModifiedBy>Ghosh, Ashlin</cp:lastModifiedBy>
  <cp:revision>20</cp:revision>
  <dcterms:created xsi:type="dcterms:W3CDTF">2021-03-31T19:28:21Z</dcterms:created>
  <dcterms:modified xsi:type="dcterms:W3CDTF">2021-03-31T20:11:31Z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546e5e1-5d42-4630-bacd-c69bfdcbd5e8_Enabled">
    <vt:lpwstr>true</vt:lpwstr>
  </property>
  <property fmtid="{D5CDD505-2E9C-101B-9397-08002B2CF9AE}" pid="3" name="MSIP_Label_d546e5e1-5d42-4630-bacd-c69bfdcbd5e8_SetDate">
    <vt:lpwstr>2021-03-31T20:11:31Z</vt:lpwstr>
  </property>
  <property fmtid="{D5CDD505-2E9C-101B-9397-08002B2CF9AE}" pid="4" name="MSIP_Label_d546e5e1-5d42-4630-bacd-c69bfdcbd5e8_Method">
    <vt:lpwstr>Standard</vt:lpwstr>
  </property>
  <property fmtid="{D5CDD505-2E9C-101B-9397-08002B2CF9AE}" pid="5" name="MSIP_Label_d546e5e1-5d42-4630-bacd-c69bfdcbd5e8_Name">
    <vt:lpwstr>d546e5e1-5d42-4630-bacd-c69bfdcbd5e8</vt:lpwstr>
  </property>
  <property fmtid="{D5CDD505-2E9C-101B-9397-08002B2CF9AE}" pid="6" name="MSIP_Label_d546e5e1-5d42-4630-bacd-c69bfdcbd5e8_SiteId">
    <vt:lpwstr>96ece526-9c7d-48b0-8daf-8b93c90a5d18</vt:lpwstr>
  </property>
  <property fmtid="{D5CDD505-2E9C-101B-9397-08002B2CF9AE}" pid="7" name="MSIP_Label_d546e5e1-5d42-4630-bacd-c69bfdcbd5e8_ActionId">
    <vt:lpwstr>8d760db1-4000-4663-82b2-fe12af01df66</vt:lpwstr>
  </property>
  <property fmtid="{D5CDD505-2E9C-101B-9397-08002B2CF9AE}" pid="8" name="MSIP_Label_d546e5e1-5d42-4630-bacd-c69bfdcbd5e8_ContentBits">
    <vt:lpwstr>0</vt:lpwstr>
  </property>
  <property fmtid="{D5CDD505-2E9C-101B-9397-08002B2CF9AE}" pid="9" name="SmartTag">
    <vt:lpwstr>4</vt:lpwstr>
  </property>
</Properties>
</file>